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56" r:id="rId2"/>
    <p:sldId id="263" r:id="rId3"/>
    <p:sldId id="262" r:id="rId4"/>
    <p:sldId id="339" r:id="rId5"/>
    <p:sldId id="334" r:id="rId6"/>
    <p:sldId id="340" r:id="rId7"/>
    <p:sldId id="325" r:id="rId8"/>
    <p:sldId id="328" r:id="rId9"/>
    <p:sldId id="327" r:id="rId10"/>
    <p:sldId id="329" r:id="rId11"/>
    <p:sldId id="331" r:id="rId12"/>
    <p:sldId id="330" r:id="rId13"/>
    <p:sldId id="335" r:id="rId14"/>
    <p:sldId id="337" r:id="rId15"/>
    <p:sldId id="341" r:id="rId16"/>
    <p:sldId id="338" r:id="rId17"/>
    <p:sldId id="332" r:id="rId18"/>
    <p:sldId id="333" r:id="rId19"/>
    <p:sldId id="342" r:id="rId20"/>
    <p:sldId id="267" r:id="rId21"/>
    <p:sldId id="343" r:id="rId22"/>
    <p:sldId id="344" r:id="rId23"/>
    <p:sldId id="345" r:id="rId24"/>
    <p:sldId id="265" r:id="rId25"/>
    <p:sldId id="346" r:id="rId26"/>
    <p:sldId id="34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12D85-2205-40D4-829B-83DC2DA345D3}" type="doc">
      <dgm:prSet loTypeId="urn:microsoft.com/office/officeart/2005/8/layout/process1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62B0AF-EA88-4AFC-8F04-5BB6B7AE1C3D}">
      <dgm:prSet/>
      <dgm:spPr/>
      <dgm:t>
        <a:bodyPr/>
        <a:lstStyle/>
        <a:p>
          <a:r>
            <a:rPr lang="en-US" altLang="ko-KR" dirty="0"/>
            <a:t>RBP </a:t>
          </a:r>
          <a:r>
            <a:rPr lang="ko-KR" altLang="en-US" dirty="0"/>
            <a:t>에 </a:t>
          </a:r>
          <a:r>
            <a:rPr lang="en-US" altLang="ko-KR" dirty="0"/>
            <a:t>Raspbian</a:t>
          </a:r>
          <a:r>
            <a:rPr lang="ko-KR" dirty="0"/>
            <a:t> </a:t>
          </a:r>
          <a:r>
            <a:rPr lang="ko-KR" altLang="en-US" dirty="0"/>
            <a:t>굽기</a:t>
          </a:r>
          <a:endParaRPr lang="en-US" dirty="0"/>
        </a:p>
      </dgm:t>
    </dgm:pt>
    <dgm:pt modelId="{09AFB20F-C28C-4C36-8802-C5D952D45993}" type="parTrans" cxnId="{AD770C8A-47DF-4AEB-8D13-16B73ABEC0DD}">
      <dgm:prSet/>
      <dgm:spPr/>
      <dgm:t>
        <a:bodyPr/>
        <a:lstStyle/>
        <a:p>
          <a:endParaRPr lang="en-US"/>
        </a:p>
      </dgm:t>
    </dgm:pt>
    <dgm:pt modelId="{5659198A-2E53-4489-BE0C-B7A4594BE7C3}" type="sibTrans" cxnId="{AD770C8A-47DF-4AEB-8D13-16B73ABEC0DD}">
      <dgm:prSet/>
      <dgm:spPr/>
      <dgm:t>
        <a:bodyPr/>
        <a:lstStyle/>
        <a:p>
          <a:endParaRPr lang="en-US"/>
        </a:p>
      </dgm:t>
    </dgm:pt>
    <dgm:pt modelId="{EBAAEB03-4774-4467-ACB3-1DD4D06EFE73}">
      <dgm:prSet/>
      <dgm:spPr/>
      <dgm:t>
        <a:bodyPr/>
        <a:lstStyle/>
        <a:p>
          <a:r>
            <a:rPr lang="en-US" dirty="0"/>
            <a:t>Host PC(Laptop) </a:t>
          </a:r>
          <a:r>
            <a:rPr lang="ko-KR" dirty="0"/>
            <a:t>와 </a:t>
          </a:r>
          <a:r>
            <a:rPr lang="en-US" dirty="0"/>
            <a:t>Target Device(RBP) </a:t>
          </a:r>
          <a:r>
            <a:rPr lang="ko-KR" dirty="0"/>
            <a:t>간의</a:t>
          </a:r>
          <a:r>
            <a:rPr lang="en-US" dirty="0"/>
            <a:t> </a:t>
          </a:r>
          <a:r>
            <a:rPr lang="en-US" b="1" dirty="0"/>
            <a:t>Local Network </a:t>
          </a:r>
          <a:r>
            <a:rPr lang="ko-KR" dirty="0"/>
            <a:t>구성</a:t>
          </a:r>
          <a:endParaRPr lang="en-US" dirty="0"/>
        </a:p>
      </dgm:t>
    </dgm:pt>
    <dgm:pt modelId="{C5D2B1FC-CA52-4557-99C1-9FB388D7BF12}" type="parTrans" cxnId="{6C47487B-4E5F-4179-9015-7524D6284E41}">
      <dgm:prSet/>
      <dgm:spPr/>
      <dgm:t>
        <a:bodyPr/>
        <a:lstStyle/>
        <a:p>
          <a:endParaRPr lang="en-US"/>
        </a:p>
      </dgm:t>
    </dgm:pt>
    <dgm:pt modelId="{7D9D4C6B-3E78-4904-99BD-9CEFFED227E3}" type="sibTrans" cxnId="{6C47487B-4E5F-4179-9015-7524D6284E41}">
      <dgm:prSet/>
      <dgm:spPr/>
      <dgm:t>
        <a:bodyPr/>
        <a:lstStyle/>
        <a:p>
          <a:endParaRPr lang="en-US"/>
        </a:p>
      </dgm:t>
    </dgm:pt>
    <dgm:pt modelId="{8FBDE24A-C671-4794-AF7B-B570D9587406}">
      <dgm:prSet/>
      <dgm:spPr/>
      <dgm:t>
        <a:bodyPr/>
        <a:lstStyle/>
        <a:p>
          <a:r>
            <a:rPr lang="ko-KR"/>
            <a:t>원격 접속 환경 구축</a:t>
          </a:r>
          <a:endParaRPr lang="en-US"/>
        </a:p>
      </dgm:t>
    </dgm:pt>
    <dgm:pt modelId="{9C06F017-A60C-4BDA-88E4-B6C9053D663B}" type="parTrans" cxnId="{89F57A14-33D3-4638-992A-968B0D4D73DD}">
      <dgm:prSet/>
      <dgm:spPr/>
      <dgm:t>
        <a:bodyPr/>
        <a:lstStyle/>
        <a:p>
          <a:endParaRPr lang="en-US"/>
        </a:p>
      </dgm:t>
    </dgm:pt>
    <dgm:pt modelId="{B0CDD92B-69C9-4B70-97DC-5CAD468D4669}" type="sibTrans" cxnId="{89F57A14-33D3-4638-992A-968B0D4D73DD}">
      <dgm:prSet/>
      <dgm:spPr/>
      <dgm:t>
        <a:bodyPr/>
        <a:lstStyle/>
        <a:p>
          <a:endParaRPr lang="en-US"/>
        </a:p>
      </dgm:t>
    </dgm:pt>
    <dgm:pt modelId="{A27A2756-AEA8-4A98-98A7-A0C6CEA1D4B7}">
      <dgm:prSet/>
      <dgm:spPr/>
      <dgm:t>
        <a:bodyPr/>
        <a:lstStyle/>
        <a:p>
          <a:r>
            <a:rPr lang="ko-KR" altLang="en-US" dirty="0"/>
            <a:t>리눅스 </a:t>
          </a:r>
          <a:r>
            <a:rPr lang="en-US" altLang="ko-KR"/>
            <a:t>Command Review</a:t>
          </a:r>
          <a:endParaRPr lang="en-US" dirty="0"/>
        </a:p>
      </dgm:t>
    </dgm:pt>
    <dgm:pt modelId="{14D2B0D7-E9DF-49CE-A193-01452785A788}" type="parTrans" cxnId="{BDE7A362-4E97-4A6C-BDD5-3380CBC2DDF6}">
      <dgm:prSet/>
      <dgm:spPr/>
      <dgm:t>
        <a:bodyPr/>
        <a:lstStyle/>
        <a:p>
          <a:endParaRPr lang="en-US"/>
        </a:p>
      </dgm:t>
    </dgm:pt>
    <dgm:pt modelId="{3BBBD199-756B-4B93-911E-C2E31C2103C0}" type="sibTrans" cxnId="{BDE7A362-4E97-4A6C-BDD5-3380CBC2DDF6}">
      <dgm:prSet/>
      <dgm:spPr/>
      <dgm:t>
        <a:bodyPr/>
        <a:lstStyle/>
        <a:p>
          <a:endParaRPr lang="en-US"/>
        </a:p>
      </dgm:t>
    </dgm:pt>
    <dgm:pt modelId="{DDB08468-5466-438C-8FA1-DD48BB636525}" type="pres">
      <dgm:prSet presAssocID="{EB912D85-2205-40D4-829B-83DC2DA345D3}" presName="Name0" presStyleCnt="0">
        <dgm:presLayoutVars>
          <dgm:dir/>
          <dgm:resizeHandles val="exact"/>
        </dgm:presLayoutVars>
      </dgm:prSet>
      <dgm:spPr/>
    </dgm:pt>
    <dgm:pt modelId="{94B2C9FC-6FBA-4AB9-947E-8AE39A4C3F3F}" type="pres">
      <dgm:prSet presAssocID="{5A62B0AF-EA88-4AFC-8F04-5BB6B7AE1C3D}" presName="node" presStyleLbl="node1" presStyleIdx="0" presStyleCnt="4">
        <dgm:presLayoutVars>
          <dgm:bulletEnabled val="1"/>
        </dgm:presLayoutVars>
      </dgm:prSet>
      <dgm:spPr/>
    </dgm:pt>
    <dgm:pt modelId="{7B065091-E429-4AA9-A22A-5BE9955DAF0D}" type="pres">
      <dgm:prSet presAssocID="{5659198A-2E53-4489-BE0C-B7A4594BE7C3}" presName="sibTrans" presStyleLbl="sibTrans2D1" presStyleIdx="0" presStyleCnt="3"/>
      <dgm:spPr/>
    </dgm:pt>
    <dgm:pt modelId="{DF99BE82-6F07-489A-BF30-A0A1D9CE02B2}" type="pres">
      <dgm:prSet presAssocID="{5659198A-2E53-4489-BE0C-B7A4594BE7C3}" presName="connectorText" presStyleLbl="sibTrans2D1" presStyleIdx="0" presStyleCnt="3"/>
      <dgm:spPr/>
    </dgm:pt>
    <dgm:pt modelId="{0831E5B1-A6B7-42AD-87CD-DA884BCD19FD}" type="pres">
      <dgm:prSet presAssocID="{EBAAEB03-4774-4467-ACB3-1DD4D06EFE73}" presName="node" presStyleLbl="node1" presStyleIdx="1" presStyleCnt="4">
        <dgm:presLayoutVars>
          <dgm:bulletEnabled val="1"/>
        </dgm:presLayoutVars>
      </dgm:prSet>
      <dgm:spPr/>
    </dgm:pt>
    <dgm:pt modelId="{4772D852-14AE-412C-BD65-5452E2BDBD39}" type="pres">
      <dgm:prSet presAssocID="{7D9D4C6B-3E78-4904-99BD-9CEFFED227E3}" presName="sibTrans" presStyleLbl="sibTrans2D1" presStyleIdx="1" presStyleCnt="3"/>
      <dgm:spPr/>
    </dgm:pt>
    <dgm:pt modelId="{64F9DFF9-CDBB-403C-8D9F-CC796A02F436}" type="pres">
      <dgm:prSet presAssocID="{7D9D4C6B-3E78-4904-99BD-9CEFFED227E3}" presName="connectorText" presStyleLbl="sibTrans2D1" presStyleIdx="1" presStyleCnt="3"/>
      <dgm:spPr/>
    </dgm:pt>
    <dgm:pt modelId="{FFE3AE97-41C2-439F-BB3E-08145F8671BF}" type="pres">
      <dgm:prSet presAssocID="{8FBDE24A-C671-4794-AF7B-B570D9587406}" presName="node" presStyleLbl="node1" presStyleIdx="2" presStyleCnt="4">
        <dgm:presLayoutVars>
          <dgm:bulletEnabled val="1"/>
        </dgm:presLayoutVars>
      </dgm:prSet>
      <dgm:spPr/>
    </dgm:pt>
    <dgm:pt modelId="{777886E4-6CE0-4EF5-8D0E-98CE2CA11C26}" type="pres">
      <dgm:prSet presAssocID="{B0CDD92B-69C9-4B70-97DC-5CAD468D4669}" presName="sibTrans" presStyleLbl="sibTrans2D1" presStyleIdx="2" presStyleCnt="3"/>
      <dgm:spPr/>
    </dgm:pt>
    <dgm:pt modelId="{E6F0280A-FC04-4D44-8283-52DC9EFB3819}" type="pres">
      <dgm:prSet presAssocID="{B0CDD92B-69C9-4B70-97DC-5CAD468D4669}" presName="connectorText" presStyleLbl="sibTrans2D1" presStyleIdx="2" presStyleCnt="3"/>
      <dgm:spPr/>
    </dgm:pt>
    <dgm:pt modelId="{73F466BB-5816-4CDF-85A2-1107237E7256}" type="pres">
      <dgm:prSet presAssocID="{A27A2756-AEA8-4A98-98A7-A0C6CEA1D4B7}" presName="node" presStyleLbl="node1" presStyleIdx="3" presStyleCnt="4">
        <dgm:presLayoutVars>
          <dgm:bulletEnabled val="1"/>
        </dgm:presLayoutVars>
      </dgm:prSet>
      <dgm:spPr/>
    </dgm:pt>
  </dgm:ptLst>
  <dgm:cxnLst>
    <dgm:cxn modelId="{4C1D9205-609C-414B-9720-3CEAE54319DD}" type="presOf" srcId="{5659198A-2E53-4489-BE0C-B7A4594BE7C3}" destId="{DF99BE82-6F07-489A-BF30-A0A1D9CE02B2}" srcOrd="1" destOrd="0" presId="urn:microsoft.com/office/officeart/2005/8/layout/process1"/>
    <dgm:cxn modelId="{89F57A14-33D3-4638-992A-968B0D4D73DD}" srcId="{EB912D85-2205-40D4-829B-83DC2DA345D3}" destId="{8FBDE24A-C671-4794-AF7B-B570D9587406}" srcOrd="2" destOrd="0" parTransId="{9C06F017-A60C-4BDA-88E4-B6C9053D663B}" sibTransId="{B0CDD92B-69C9-4B70-97DC-5CAD468D4669}"/>
    <dgm:cxn modelId="{91568A24-1F41-494C-8A9B-C4B7B977A76F}" type="presOf" srcId="{8FBDE24A-C671-4794-AF7B-B570D9587406}" destId="{FFE3AE97-41C2-439F-BB3E-08145F8671BF}" srcOrd="0" destOrd="0" presId="urn:microsoft.com/office/officeart/2005/8/layout/process1"/>
    <dgm:cxn modelId="{BDE7A362-4E97-4A6C-BDD5-3380CBC2DDF6}" srcId="{EB912D85-2205-40D4-829B-83DC2DA345D3}" destId="{A27A2756-AEA8-4A98-98A7-A0C6CEA1D4B7}" srcOrd="3" destOrd="0" parTransId="{14D2B0D7-E9DF-49CE-A193-01452785A788}" sibTransId="{3BBBD199-756B-4B93-911E-C2E31C2103C0}"/>
    <dgm:cxn modelId="{EC24FD64-FB64-4216-B2D9-D1BF79B7F6B4}" type="presOf" srcId="{7D9D4C6B-3E78-4904-99BD-9CEFFED227E3}" destId="{64F9DFF9-CDBB-403C-8D9F-CC796A02F436}" srcOrd="1" destOrd="0" presId="urn:microsoft.com/office/officeart/2005/8/layout/process1"/>
    <dgm:cxn modelId="{B1B5A768-A27B-4ACA-8B43-55CA403F9343}" type="presOf" srcId="{5A62B0AF-EA88-4AFC-8F04-5BB6B7AE1C3D}" destId="{94B2C9FC-6FBA-4AB9-947E-8AE39A4C3F3F}" srcOrd="0" destOrd="0" presId="urn:microsoft.com/office/officeart/2005/8/layout/process1"/>
    <dgm:cxn modelId="{E684256E-B2E1-4E03-B9CF-664AEFBE45F5}" type="presOf" srcId="{5659198A-2E53-4489-BE0C-B7A4594BE7C3}" destId="{7B065091-E429-4AA9-A22A-5BE9955DAF0D}" srcOrd="0" destOrd="0" presId="urn:microsoft.com/office/officeart/2005/8/layout/process1"/>
    <dgm:cxn modelId="{CA62E856-8311-49A7-B7B7-779B2234D61E}" type="presOf" srcId="{7D9D4C6B-3E78-4904-99BD-9CEFFED227E3}" destId="{4772D852-14AE-412C-BD65-5452E2BDBD39}" srcOrd="0" destOrd="0" presId="urn:microsoft.com/office/officeart/2005/8/layout/process1"/>
    <dgm:cxn modelId="{6C47487B-4E5F-4179-9015-7524D6284E41}" srcId="{EB912D85-2205-40D4-829B-83DC2DA345D3}" destId="{EBAAEB03-4774-4467-ACB3-1DD4D06EFE73}" srcOrd="1" destOrd="0" parTransId="{C5D2B1FC-CA52-4557-99C1-9FB388D7BF12}" sibTransId="{7D9D4C6B-3E78-4904-99BD-9CEFFED227E3}"/>
    <dgm:cxn modelId="{AD770C8A-47DF-4AEB-8D13-16B73ABEC0DD}" srcId="{EB912D85-2205-40D4-829B-83DC2DA345D3}" destId="{5A62B0AF-EA88-4AFC-8F04-5BB6B7AE1C3D}" srcOrd="0" destOrd="0" parTransId="{09AFB20F-C28C-4C36-8802-C5D952D45993}" sibTransId="{5659198A-2E53-4489-BE0C-B7A4594BE7C3}"/>
    <dgm:cxn modelId="{D3A9C3A3-377C-4759-A332-63E0F43DB180}" type="presOf" srcId="{B0CDD92B-69C9-4B70-97DC-5CAD468D4669}" destId="{E6F0280A-FC04-4D44-8283-52DC9EFB3819}" srcOrd="1" destOrd="0" presId="urn:microsoft.com/office/officeart/2005/8/layout/process1"/>
    <dgm:cxn modelId="{47E4D6B0-2E48-47A0-99EA-D3D0343EAFFC}" type="presOf" srcId="{B0CDD92B-69C9-4B70-97DC-5CAD468D4669}" destId="{777886E4-6CE0-4EF5-8D0E-98CE2CA11C26}" srcOrd="0" destOrd="0" presId="urn:microsoft.com/office/officeart/2005/8/layout/process1"/>
    <dgm:cxn modelId="{59CA60B8-4213-417F-A001-B991BA6323EA}" type="presOf" srcId="{EB912D85-2205-40D4-829B-83DC2DA345D3}" destId="{DDB08468-5466-438C-8FA1-DD48BB636525}" srcOrd="0" destOrd="0" presId="urn:microsoft.com/office/officeart/2005/8/layout/process1"/>
    <dgm:cxn modelId="{14ABA9C6-CBDA-48C1-98D3-7F241A7ECDE9}" type="presOf" srcId="{EBAAEB03-4774-4467-ACB3-1DD4D06EFE73}" destId="{0831E5B1-A6B7-42AD-87CD-DA884BCD19FD}" srcOrd="0" destOrd="0" presId="urn:microsoft.com/office/officeart/2005/8/layout/process1"/>
    <dgm:cxn modelId="{B47B70EA-D0D9-433B-876D-812E1B940DB8}" type="presOf" srcId="{A27A2756-AEA8-4A98-98A7-A0C6CEA1D4B7}" destId="{73F466BB-5816-4CDF-85A2-1107237E7256}" srcOrd="0" destOrd="0" presId="urn:microsoft.com/office/officeart/2005/8/layout/process1"/>
    <dgm:cxn modelId="{2287AAD2-1998-4E02-ACA2-68A6E3506744}" type="presParOf" srcId="{DDB08468-5466-438C-8FA1-DD48BB636525}" destId="{94B2C9FC-6FBA-4AB9-947E-8AE39A4C3F3F}" srcOrd="0" destOrd="0" presId="urn:microsoft.com/office/officeart/2005/8/layout/process1"/>
    <dgm:cxn modelId="{85276CC6-9618-47BD-9D19-E4F043735C7B}" type="presParOf" srcId="{DDB08468-5466-438C-8FA1-DD48BB636525}" destId="{7B065091-E429-4AA9-A22A-5BE9955DAF0D}" srcOrd="1" destOrd="0" presId="urn:microsoft.com/office/officeart/2005/8/layout/process1"/>
    <dgm:cxn modelId="{E0166222-71E2-4441-853A-4E98B0D0DA82}" type="presParOf" srcId="{7B065091-E429-4AA9-A22A-5BE9955DAF0D}" destId="{DF99BE82-6F07-489A-BF30-A0A1D9CE02B2}" srcOrd="0" destOrd="0" presId="urn:microsoft.com/office/officeart/2005/8/layout/process1"/>
    <dgm:cxn modelId="{00CE36DF-9698-4EDA-8B5B-A4BD636C9554}" type="presParOf" srcId="{DDB08468-5466-438C-8FA1-DD48BB636525}" destId="{0831E5B1-A6B7-42AD-87CD-DA884BCD19FD}" srcOrd="2" destOrd="0" presId="urn:microsoft.com/office/officeart/2005/8/layout/process1"/>
    <dgm:cxn modelId="{57CD7FA9-058C-4233-BFCB-F73C5A08FA49}" type="presParOf" srcId="{DDB08468-5466-438C-8FA1-DD48BB636525}" destId="{4772D852-14AE-412C-BD65-5452E2BDBD39}" srcOrd="3" destOrd="0" presId="urn:microsoft.com/office/officeart/2005/8/layout/process1"/>
    <dgm:cxn modelId="{A39C5EBF-9571-4406-A751-8C0AD28E0D1E}" type="presParOf" srcId="{4772D852-14AE-412C-BD65-5452E2BDBD39}" destId="{64F9DFF9-CDBB-403C-8D9F-CC796A02F436}" srcOrd="0" destOrd="0" presId="urn:microsoft.com/office/officeart/2005/8/layout/process1"/>
    <dgm:cxn modelId="{F88A75FA-2357-4FDE-9997-DDBC79E8A488}" type="presParOf" srcId="{DDB08468-5466-438C-8FA1-DD48BB636525}" destId="{FFE3AE97-41C2-439F-BB3E-08145F8671BF}" srcOrd="4" destOrd="0" presId="urn:microsoft.com/office/officeart/2005/8/layout/process1"/>
    <dgm:cxn modelId="{0FE0C4D4-0173-4B24-B2A4-10AC6008C00D}" type="presParOf" srcId="{DDB08468-5466-438C-8FA1-DD48BB636525}" destId="{777886E4-6CE0-4EF5-8D0E-98CE2CA11C26}" srcOrd="5" destOrd="0" presId="urn:microsoft.com/office/officeart/2005/8/layout/process1"/>
    <dgm:cxn modelId="{ED1C1ACA-B793-45AD-8502-869AEA03F155}" type="presParOf" srcId="{777886E4-6CE0-4EF5-8D0E-98CE2CA11C26}" destId="{E6F0280A-FC04-4D44-8283-52DC9EFB3819}" srcOrd="0" destOrd="0" presId="urn:microsoft.com/office/officeart/2005/8/layout/process1"/>
    <dgm:cxn modelId="{2C31F41C-5C49-4409-96B5-FA3DFC2D65EC}" type="presParOf" srcId="{DDB08468-5466-438C-8FA1-DD48BB636525}" destId="{73F466BB-5816-4CDF-85A2-1107237E725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2C9FC-6FBA-4AB9-947E-8AE39A4C3F3F}">
      <dsp:nvSpPr>
        <dsp:cNvPr id="0" name=""/>
        <dsp:cNvSpPr/>
      </dsp:nvSpPr>
      <dsp:spPr>
        <a:xfrm>
          <a:off x="4864" y="0"/>
          <a:ext cx="2127039" cy="11408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RBP </a:t>
          </a:r>
          <a:r>
            <a:rPr lang="ko-KR" altLang="en-US" sz="1500" kern="1200" dirty="0"/>
            <a:t>에 </a:t>
          </a:r>
          <a:r>
            <a:rPr lang="en-US" altLang="ko-KR" sz="1500" kern="1200" dirty="0"/>
            <a:t>Raspbian</a:t>
          </a:r>
          <a:r>
            <a:rPr lang="ko-KR" sz="1500" kern="1200" dirty="0"/>
            <a:t> </a:t>
          </a:r>
          <a:r>
            <a:rPr lang="ko-KR" altLang="en-US" sz="1500" kern="1200" dirty="0"/>
            <a:t>굽기</a:t>
          </a:r>
          <a:endParaRPr lang="en-US" sz="1500" kern="1200" dirty="0"/>
        </a:p>
      </dsp:txBody>
      <dsp:txXfrm>
        <a:off x="38279" y="33415"/>
        <a:ext cx="2060209" cy="1074040"/>
      </dsp:txXfrm>
    </dsp:sp>
    <dsp:sp modelId="{7B065091-E429-4AA9-A22A-5BE9955DAF0D}">
      <dsp:nvSpPr>
        <dsp:cNvPr id="0" name=""/>
        <dsp:cNvSpPr/>
      </dsp:nvSpPr>
      <dsp:spPr>
        <a:xfrm>
          <a:off x="2344608" y="306682"/>
          <a:ext cx="450932" cy="5275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344608" y="412183"/>
        <a:ext cx="315652" cy="316503"/>
      </dsp:txXfrm>
    </dsp:sp>
    <dsp:sp modelId="{0831E5B1-A6B7-42AD-87CD-DA884BCD19FD}">
      <dsp:nvSpPr>
        <dsp:cNvPr id="0" name=""/>
        <dsp:cNvSpPr/>
      </dsp:nvSpPr>
      <dsp:spPr>
        <a:xfrm>
          <a:off x="2982720" y="0"/>
          <a:ext cx="2127039" cy="11408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tint val="50000"/>
                <a:satMod val="300000"/>
              </a:schemeClr>
            </a:gs>
            <a:gs pos="35000">
              <a:schemeClr val="accent2">
                <a:hueOff val="1560506"/>
                <a:satOff val="-1946"/>
                <a:lumOff val="458"/>
                <a:alphaOff val="0"/>
                <a:tint val="37000"/>
                <a:satMod val="30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Host PC(Laptop) </a:t>
          </a:r>
          <a:r>
            <a:rPr lang="ko-KR" sz="1500" kern="1200" dirty="0"/>
            <a:t>와 </a:t>
          </a:r>
          <a:r>
            <a:rPr lang="en-US" sz="1500" kern="1200" dirty="0"/>
            <a:t>Target Device(RBP) </a:t>
          </a:r>
          <a:r>
            <a:rPr lang="ko-KR" sz="1500" kern="1200" dirty="0"/>
            <a:t>간의</a:t>
          </a:r>
          <a:r>
            <a:rPr lang="en-US" sz="1500" kern="1200" dirty="0"/>
            <a:t> </a:t>
          </a:r>
          <a:r>
            <a:rPr lang="en-US" sz="1500" b="1" kern="1200" dirty="0"/>
            <a:t>Local Network </a:t>
          </a:r>
          <a:r>
            <a:rPr lang="ko-KR" sz="1500" kern="1200" dirty="0"/>
            <a:t>구성</a:t>
          </a:r>
          <a:endParaRPr lang="en-US" sz="1500" kern="1200" dirty="0"/>
        </a:p>
      </dsp:txBody>
      <dsp:txXfrm>
        <a:off x="3016135" y="33415"/>
        <a:ext cx="2060209" cy="1074040"/>
      </dsp:txXfrm>
    </dsp:sp>
    <dsp:sp modelId="{4772D852-14AE-412C-BD65-5452E2BDBD39}">
      <dsp:nvSpPr>
        <dsp:cNvPr id="0" name=""/>
        <dsp:cNvSpPr/>
      </dsp:nvSpPr>
      <dsp:spPr>
        <a:xfrm>
          <a:off x="5322464" y="306682"/>
          <a:ext cx="450932" cy="5275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50000"/>
                <a:satMod val="300000"/>
              </a:schemeClr>
            </a:gs>
            <a:gs pos="35000">
              <a:schemeClr val="accent2">
                <a:hueOff val="2340759"/>
                <a:satOff val="-2919"/>
                <a:lumOff val="686"/>
                <a:alphaOff val="0"/>
                <a:tint val="37000"/>
                <a:satMod val="30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322464" y="412183"/>
        <a:ext cx="315652" cy="316503"/>
      </dsp:txXfrm>
    </dsp:sp>
    <dsp:sp modelId="{FFE3AE97-41C2-439F-BB3E-08145F8671BF}">
      <dsp:nvSpPr>
        <dsp:cNvPr id="0" name=""/>
        <dsp:cNvSpPr/>
      </dsp:nvSpPr>
      <dsp:spPr>
        <a:xfrm>
          <a:off x="5960575" y="0"/>
          <a:ext cx="2127039" cy="11408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50000"/>
                <a:satMod val="300000"/>
              </a:schemeClr>
            </a:gs>
            <a:gs pos="35000">
              <a:schemeClr val="accent2">
                <a:hueOff val="3121013"/>
                <a:satOff val="-3893"/>
                <a:lumOff val="915"/>
                <a:alphaOff val="0"/>
                <a:tint val="37000"/>
                <a:satMod val="30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원격 접속 환경 구축</a:t>
          </a:r>
          <a:endParaRPr lang="en-US" sz="1500" kern="1200"/>
        </a:p>
      </dsp:txBody>
      <dsp:txXfrm>
        <a:off x="5993990" y="33415"/>
        <a:ext cx="2060209" cy="1074040"/>
      </dsp:txXfrm>
    </dsp:sp>
    <dsp:sp modelId="{777886E4-6CE0-4EF5-8D0E-98CE2CA11C26}">
      <dsp:nvSpPr>
        <dsp:cNvPr id="0" name=""/>
        <dsp:cNvSpPr/>
      </dsp:nvSpPr>
      <dsp:spPr>
        <a:xfrm>
          <a:off x="8300319" y="306682"/>
          <a:ext cx="450932" cy="5275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50000"/>
                <a:satMod val="300000"/>
              </a:schemeClr>
            </a:gs>
            <a:gs pos="35000">
              <a:schemeClr val="accent2">
                <a:hueOff val="4681519"/>
                <a:satOff val="-5839"/>
                <a:lumOff val="1373"/>
                <a:alphaOff val="0"/>
                <a:tint val="37000"/>
                <a:satMod val="3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300319" y="412183"/>
        <a:ext cx="315652" cy="316503"/>
      </dsp:txXfrm>
    </dsp:sp>
    <dsp:sp modelId="{73F466BB-5816-4CDF-85A2-1107237E7256}">
      <dsp:nvSpPr>
        <dsp:cNvPr id="0" name=""/>
        <dsp:cNvSpPr/>
      </dsp:nvSpPr>
      <dsp:spPr>
        <a:xfrm>
          <a:off x="8938431" y="0"/>
          <a:ext cx="2127039" cy="11408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50000"/>
                <a:satMod val="300000"/>
              </a:schemeClr>
            </a:gs>
            <a:gs pos="35000">
              <a:schemeClr val="accent2">
                <a:hueOff val="4681519"/>
                <a:satOff val="-5839"/>
                <a:lumOff val="1373"/>
                <a:alphaOff val="0"/>
                <a:tint val="37000"/>
                <a:satMod val="3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리눅스 </a:t>
          </a:r>
          <a:r>
            <a:rPr lang="en-US" altLang="ko-KR" sz="1500" kern="1200"/>
            <a:t>Command Review</a:t>
          </a:r>
          <a:endParaRPr lang="en-US" sz="1500" kern="1200" dirty="0"/>
        </a:p>
      </dsp:txBody>
      <dsp:txXfrm>
        <a:off x="8971846" y="33415"/>
        <a:ext cx="2060209" cy="107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4800D-E34E-4558-9251-6AA7BAE53CF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F469F-03EF-4879-8427-14FDC34F4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4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8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8620" y="2054658"/>
            <a:ext cx="10994760" cy="1374345"/>
          </a:xfrm>
          <a:effectLst/>
        </p:spPr>
        <p:txBody>
          <a:bodyPr>
            <a:normAutofit/>
          </a:bodyPr>
          <a:lstStyle>
            <a:lvl1pPr algn="r">
              <a:defRPr sz="3600">
                <a:solidFill>
                  <a:srgbClr val="2597FF"/>
                </a:solidFill>
                <a:effectLst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440" y="3429000"/>
            <a:ext cx="10383941" cy="122164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Ajou Logo.png">
            <a:extLst>
              <a:ext uri="{FF2B5EF4-FFF2-40B4-BE49-F238E27FC236}">
                <a16:creationId xmlns:a16="http://schemas.microsoft.com/office/drawing/2014/main" id="{04BECDC9-E899-4FFC-84E6-824B1A8F55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3143" y="94441"/>
            <a:ext cx="2503716" cy="785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3F571-0E60-40EB-B22C-A0D451652A06}"/>
              </a:ext>
            </a:extLst>
          </p:cNvPr>
          <p:cNvSpPr txBox="1"/>
          <p:nvPr/>
        </p:nvSpPr>
        <p:spPr>
          <a:xfrm>
            <a:off x="42417" y="6390767"/>
            <a:ext cx="120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iCONS</a:t>
            </a:r>
            <a:endParaRPr lang="ko-KR" altLang="en-US" sz="2000" i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98AA24-06F4-4718-9DBE-CBA3B549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02709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9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4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32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9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30" y="527606"/>
            <a:ext cx="10587545" cy="610820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rgbClr val="2597FF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9" y="1443835"/>
            <a:ext cx="10587548" cy="4581148"/>
          </a:xfrm>
        </p:spPr>
        <p:txBody>
          <a:bodyPr/>
          <a:lstStyle>
            <a:lvl1pPr algn="l">
              <a:defRPr sz="2600" b="0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 sz="1400"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0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1" y="374903"/>
            <a:ext cx="8144268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597FF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3" y="1451857"/>
            <a:ext cx="8144268" cy="4275740"/>
          </a:xfrm>
        </p:spPr>
        <p:txBody>
          <a:bodyPr/>
          <a:lstStyle>
            <a:lvl1pPr>
              <a:defRPr sz="2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9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4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3018"/>
            <a:ext cx="10972800" cy="5846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3"/>
            <a:ext cx="10972800" cy="684885"/>
          </a:xfrm>
        </p:spPr>
        <p:txBody>
          <a:bodyPr>
            <a:normAutofit/>
          </a:bodyPr>
          <a:lstStyle>
            <a:lvl1pPr algn="r">
              <a:defRPr sz="3600">
                <a:solidFill>
                  <a:srgbClr val="2597FF"/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23" y="1443835"/>
            <a:ext cx="5497380" cy="571629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rgbClr val="2597FF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623" y="2054656"/>
            <a:ext cx="5497380" cy="3493173"/>
          </a:xfrm>
        </p:spPr>
        <p:txBody>
          <a:bodyPr/>
          <a:lstStyle>
            <a:lvl1pPr algn="l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1443835"/>
            <a:ext cx="5475421" cy="571631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rgbClr val="2597FF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054658"/>
            <a:ext cx="5475421" cy="3493173"/>
          </a:xfrm>
        </p:spPr>
        <p:txBody>
          <a:bodyPr/>
          <a:lstStyle>
            <a:lvl1pPr algn="l"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algn="l"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algn="l"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algn="l"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algn="l">
              <a:defRPr sz="1600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57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9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0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8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5FEB6-3F0C-4D45-BA77-3ABFDF2AC379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614F9-5DB5-4159-9CA8-2C54D1D83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7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Wingdings 2" panose="05020102010507070707" pitchFamily="18" charset="2"/>
        <a:buChar char="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dcard.org/downloads/formatter/" TargetMode="External"/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38A21-446E-4948-A751-7ED81DC68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시스템 프로그래밍 실습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sz="1600" dirty="0"/>
              <a:t>라즈베리 파이 개발환경 구축</a:t>
            </a:r>
            <a:r>
              <a:rPr lang="en-US" altLang="ko-KR" sz="1600" dirty="0"/>
              <a:t>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B25C16-D7DF-4F79-8C69-F220A002F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임재원 </a:t>
            </a:r>
            <a:r>
              <a:rPr lang="en-US" altLang="ko-KR" dirty="0"/>
              <a:t>(gift21cna@ajou.ac.kr)</a:t>
            </a:r>
          </a:p>
          <a:p>
            <a:r>
              <a:rPr lang="ko-KR" altLang="en-US" dirty="0" err="1"/>
              <a:t>최홍범</a:t>
            </a:r>
            <a:r>
              <a:rPr lang="ko-KR" altLang="en-US" dirty="0"/>
              <a:t> </a:t>
            </a:r>
            <a:r>
              <a:rPr lang="en-US" altLang="ko-KR" dirty="0"/>
              <a:t>(credtiger96@ajou.ac.kr)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89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143-6D2D-5645-901D-E5B2B107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Raspbian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29926-70DD-9042-B89A-C2C26CB8D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31" y="1443835"/>
            <a:ext cx="4886443" cy="5414165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Installation</a:t>
            </a:r>
          </a:p>
          <a:p>
            <a:pPr lvl="1"/>
            <a:r>
              <a:rPr lang="ko-KR" altLang="en-US" sz="1600" dirty="0"/>
              <a:t>다운로드 받은 </a:t>
            </a:r>
            <a:r>
              <a:rPr lang="en-US" altLang="ko-KR" sz="1600" dirty="0"/>
              <a:t>Raspbian image file</a:t>
            </a:r>
            <a:r>
              <a:rPr lang="ko-KR" altLang="en-US" sz="1600" dirty="0"/>
              <a:t> 의 압축 풀기</a:t>
            </a: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pPr lvl="1"/>
            <a:r>
              <a:rPr lang="en-US" altLang="ko-KR" sz="1600" dirty="0"/>
              <a:t>Image File </a:t>
            </a:r>
            <a:r>
              <a:rPr lang="ko-KR" altLang="en-US" sz="1600" dirty="0"/>
              <a:t>탭에서 </a:t>
            </a:r>
            <a:r>
              <a:rPr lang="en-US" altLang="ko-KR" sz="1600" dirty="0"/>
              <a:t>Raspbian image file </a:t>
            </a:r>
            <a:r>
              <a:rPr lang="ko-KR" altLang="en-US" sz="1600" dirty="0"/>
              <a:t>선택</a:t>
            </a:r>
            <a:endParaRPr lang="en-US" altLang="ko-KR" sz="1600" dirty="0"/>
          </a:p>
          <a:p>
            <a:pPr marL="457188" lvl="1" indent="0">
              <a:buNone/>
            </a:pPr>
            <a:endParaRPr lang="en-US" altLang="ko-KR" dirty="0"/>
          </a:p>
          <a:p>
            <a:pPr marL="457188" lvl="1" indent="0">
              <a:buNone/>
            </a:pPr>
            <a:endParaRPr lang="en-US" altLang="ko-KR" dirty="0"/>
          </a:p>
          <a:p>
            <a:pPr lvl="1"/>
            <a:r>
              <a:rPr lang="en-US" altLang="ko-KR" sz="1600" b="1" dirty="0"/>
              <a:t>Device</a:t>
            </a:r>
            <a:r>
              <a:rPr lang="ko-KR" altLang="en-US" sz="1600" b="1" dirty="0"/>
              <a:t>에서 드라이브 선택</a:t>
            </a:r>
            <a:endParaRPr lang="en-US" altLang="ko-KR" sz="1600" b="1" dirty="0"/>
          </a:p>
          <a:p>
            <a:pPr marL="0" indent="0">
              <a:buNone/>
            </a:pPr>
            <a:endParaRPr lang="en-US" altLang="ko-KR" sz="1600" b="1" dirty="0"/>
          </a:p>
          <a:p>
            <a:endParaRPr lang="en-US" altLang="ko-KR" sz="1600" b="1" dirty="0"/>
          </a:p>
          <a:p>
            <a:pPr lvl="1"/>
            <a:r>
              <a:rPr lang="en-US" altLang="ko-KR" sz="1600" b="1" dirty="0"/>
              <a:t>Write </a:t>
            </a:r>
            <a:r>
              <a:rPr lang="ko-KR" altLang="en-US" sz="1600" b="1" dirty="0"/>
              <a:t>버튼을 눌러서 </a:t>
            </a:r>
            <a:r>
              <a:rPr lang="en-US" altLang="ko-KR" sz="1600" b="1" dirty="0"/>
              <a:t>image writing </a:t>
            </a:r>
            <a:r>
              <a:rPr lang="ko-KR" altLang="en-US" sz="1600" b="1" dirty="0"/>
              <a:t>진행</a:t>
            </a:r>
            <a:endParaRPr lang="en-US" altLang="ko-KR" sz="1600" b="1" dirty="0"/>
          </a:p>
          <a:p>
            <a:pPr lvl="2"/>
            <a:r>
              <a:rPr lang="en-US" altLang="ko-KR" sz="1200" b="1" dirty="0"/>
              <a:t>10</a:t>
            </a:r>
            <a:r>
              <a:rPr lang="ko-KR" altLang="en-US" sz="1200" b="1" dirty="0" err="1"/>
              <a:t>분정도</a:t>
            </a:r>
            <a:r>
              <a:rPr lang="ko-KR" altLang="en-US" sz="1200" b="1" dirty="0"/>
              <a:t> 소요</a:t>
            </a:r>
            <a:endParaRPr lang="en-US" altLang="ko-KR" sz="12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932993-7C23-44ED-8772-EDCDE69E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352" y="1990726"/>
            <a:ext cx="5991225" cy="438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3FBD44-205C-4911-8A32-9BF3B149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352" y="2565004"/>
            <a:ext cx="4581525" cy="31718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7BC2B6-2416-4A4D-8F9F-E6F52736961B}"/>
              </a:ext>
            </a:extLst>
          </p:cNvPr>
          <p:cNvSpPr/>
          <p:nvPr/>
        </p:nvSpPr>
        <p:spPr>
          <a:xfrm>
            <a:off x="6067010" y="2907570"/>
            <a:ext cx="3495844" cy="620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E5E81C-9C73-4DF8-8099-86BC66AAB350}"/>
              </a:ext>
            </a:extLst>
          </p:cNvPr>
          <p:cNvSpPr/>
          <p:nvPr/>
        </p:nvSpPr>
        <p:spPr>
          <a:xfrm>
            <a:off x="9627747" y="2907570"/>
            <a:ext cx="890130" cy="620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7F0C87-F7B5-41AA-879D-0F417150BD33}"/>
              </a:ext>
            </a:extLst>
          </p:cNvPr>
          <p:cNvSpPr/>
          <p:nvPr/>
        </p:nvSpPr>
        <p:spPr>
          <a:xfrm>
            <a:off x="7558563" y="5171939"/>
            <a:ext cx="753628" cy="338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59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12C71-BE90-4B56-B68E-53D66529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27" y="502228"/>
            <a:ext cx="10587545" cy="61082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Raspbian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2E47E-D384-4CE4-8D92-5B8B73DA7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564" y="1469214"/>
            <a:ext cx="5888136" cy="458114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SSH</a:t>
            </a:r>
          </a:p>
          <a:p>
            <a:pPr lvl="1"/>
            <a:r>
              <a:rPr lang="en-US" altLang="ko-KR" sz="1800" dirty="0"/>
              <a:t>Secure Shell</a:t>
            </a:r>
          </a:p>
          <a:p>
            <a:pPr lvl="1"/>
            <a:r>
              <a:rPr lang="ko-KR" altLang="en-US" sz="1800" dirty="0"/>
              <a:t>대상 시스템의</a:t>
            </a:r>
            <a:r>
              <a:rPr lang="en-US" altLang="ko-KR" sz="1800" dirty="0"/>
              <a:t> </a:t>
            </a:r>
            <a:r>
              <a:rPr lang="ko-KR" altLang="en-US" sz="1800" dirty="0"/>
              <a:t>에 </a:t>
            </a:r>
            <a:r>
              <a:rPr lang="en-US" altLang="ko-KR" sz="1800" dirty="0"/>
              <a:t>Command Line </a:t>
            </a:r>
            <a:r>
              <a:rPr lang="ko-KR" altLang="en-US" sz="1800" dirty="0"/>
              <a:t>으로 접속할 수 있게 </a:t>
            </a:r>
            <a:r>
              <a:rPr lang="ko-KR" altLang="en-US" sz="1800" dirty="0" err="1"/>
              <a:t>해줌</a:t>
            </a:r>
            <a:r>
              <a:rPr lang="ko-KR" altLang="en-US" sz="1800" dirty="0"/>
              <a:t> </a:t>
            </a:r>
            <a:r>
              <a:rPr lang="en-US" altLang="ko-KR" sz="1800" dirty="0"/>
              <a:t> </a:t>
            </a:r>
          </a:p>
          <a:p>
            <a:pPr lvl="1"/>
            <a:r>
              <a:rPr lang="en-US" altLang="ko-KR" sz="1800" dirty="0"/>
              <a:t>e.g.) </a:t>
            </a:r>
            <a:r>
              <a:rPr lang="en-US" altLang="ko-KR" sz="1800" dirty="0" err="1"/>
              <a:t>ssh</a:t>
            </a:r>
            <a:r>
              <a:rPr lang="en-US" altLang="ko-KR" sz="1800" dirty="0"/>
              <a:t> [user]@[hostname] 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SSH </a:t>
            </a:r>
            <a:r>
              <a:rPr lang="ko-KR" altLang="en-US" sz="2400" dirty="0"/>
              <a:t>데몬 활성화</a:t>
            </a:r>
            <a:endParaRPr lang="en-US" altLang="ko-KR" sz="2400" dirty="0"/>
          </a:p>
          <a:p>
            <a:pPr lvl="1"/>
            <a:r>
              <a:rPr lang="ko-KR" altLang="en-US" sz="1800" dirty="0" err="1"/>
              <a:t>라즈비안에서</a:t>
            </a:r>
            <a:r>
              <a:rPr lang="ko-KR" altLang="en-US" sz="1800" dirty="0"/>
              <a:t> </a:t>
            </a:r>
            <a:r>
              <a:rPr lang="en-US" altLang="ko-KR" sz="1800" dirty="0"/>
              <a:t>SSH </a:t>
            </a:r>
            <a:r>
              <a:rPr lang="ko-KR" altLang="en-US" sz="1800" dirty="0"/>
              <a:t>데몬</a:t>
            </a:r>
            <a:r>
              <a:rPr lang="en-US" altLang="ko-KR" sz="1800" dirty="0"/>
              <a:t>(</a:t>
            </a:r>
            <a:r>
              <a:rPr lang="ko-KR" altLang="en-US" sz="1800" dirty="0"/>
              <a:t>서버</a:t>
            </a:r>
            <a:r>
              <a:rPr lang="en-US" altLang="ko-KR" sz="1800" dirty="0"/>
              <a:t>)</a:t>
            </a:r>
            <a:r>
              <a:rPr lang="ko-KR" altLang="en-US" sz="1800" dirty="0"/>
              <a:t>은 </a:t>
            </a:r>
            <a:r>
              <a:rPr lang="en-US" altLang="ko-KR" sz="1800" dirty="0"/>
              <a:t>Default </a:t>
            </a:r>
            <a:r>
              <a:rPr lang="ko-KR" altLang="en-US" sz="1800" dirty="0"/>
              <a:t>로 비활성화 되 어 있으나 다음 과정을 통해 활성화 가능 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400" dirty="0"/>
          </a:p>
          <a:p>
            <a:endParaRPr lang="en-US" sz="2400" dirty="0"/>
          </a:p>
        </p:txBody>
      </p:sp>
      <p:pic>
        <p:nvPicPr>
          <p:cNvPr id="1026" name="Picture 2" descr="Image result for ssh diagram">
            <a:extLst>
              <a:ext uri="{FF2B5EF4-FFF2-40B4-BE49-F238E27FC236}">
                <a16:creationId xmlns:a16="http://schemas.microsoft.com/office/drawing/2014/main" id="{EF8DC0CF-2781-43B7-A1E0-550DB3B4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362" y="1384125"/>
            <a:ext cx="4358057" cy="194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5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F1E02-F0D0-4F62-9E83-A9EEF65B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Raspbian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96CA16-198F-4A75-9A6D-1356DDDFD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43" y="1443835"/>
            <a:ext cx="9514789" cy="4581148"/>
          </a:xfrm>
        </p:spPr>
        <p:txBody>
          <a:bodyPr>
            <a:normAutofit/>
          </a:bodyPr>
          <a:lstStyle/>
          <a:p>
            <a:pPr lvl="1"/>
            <a:r>
              <a:rPr lang="ko-KR" altLang="en-US" sz="1200" dirty="0"/>
              <a:t>설치 완료 시 다음과 같이 </a:t>
            </a:r>
            <a:r>
              <a:rPr lang="en-US" altLang="ko-KR" sz="1200" dirty="0"/>
              <a:t>boot </a:t>
            </a:r>
            <a:r>
              <a:rPr lang="ko-KR" altLang="en-US" sz="1200" dirty="0"/>
              <a:t>드라이브 생성 </a:t>
            </a:r>
            <a:r>
              <a:rPr lang="en-US" altLang="ko-KR" sz="1200" dirty="0"/>
              <a:t>(</a:t>
            </a:r>
            <a:r>
              <a:rPr lang="ko-KR" altLang="en-US" sz="1200" dirty="0"/>
              <a:t>내 </a:t>
            </a:r>
            <a:r>
              <a:rPr lang="en-US" altLang="ko-KR" sz="1200" dirty="0"/>
              <a:t>PC)</a:t>
            </a:r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/>
              <a:t>해당 디스크 진입 후 보기 </a:t>
            </a:r>
            <a:r>
              <a:rPr lang="en-US" altLang="ko-KR" sz="1200" dirty="0"/>
              <a:t>– </a:t>
            </a:r>
            <a:r>
              <a:rPr lang="ko-KR" altLang="en-US" sz="1200" dirty="0"/>
              <a:t>파일 확장명 표시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/>
              <a:t>새로 만들기 </a:t>
            </a:r>
            <a:r>
              <a:rPr lang="en-US" altLang="ko-KR" sz="1200" dirty="0"/>
              <a:t>– </a:t>
            </a:r>
            <a:r>
              <a:rPr lang="ko-KR" altLang="en-US" sz="1200" dirty="0"/>
              <a:t>텍스트 파일</a:t>
            </a:r>
            <a:endParaRPr lang="en-US" sz="1200" dirty="0"/>
          </a:p>
          <a:p>
            <a:endParaRPr 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97AEED-9B7E-43BC-B97F-974513CA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964" y="1805786"/>
            <a:ext cx="2448267" cy="657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D6198-C7B6-4F00-9EE3-DDA574EE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58" y="2748629"/>
            <a:ext cx="3160291" cy="1646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A1C633-6A51-4347-80C6-EF96A56D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8" y="4680426"/>
            <a:ext cx="2307615" cy="20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5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E944F-7FF9-4533-B195-92AADDFB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Raspbian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83100F-BC42-47A6-8FA7-84929AD9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9" y="1443835"/>
            <a:ext cx="5924315" cy="458114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다음과 같이 파일의 이름을 </a:t>
            </a:r>
            <a:r>
              <a:rPr lang="en-US" altLang="ko-KR" sz="2000" dirty="0"/>
              <a:t>'</a:t>
            </a:r>
            <a:r>
              <a:rPr lang="en-US" altLang="ko-KR" sz="2000" dirty="0" err="1"/>
              <a:t>ssh</a:t>
            </a:r>
            <a:r>
              <a:rPr lang="en-US" altLang="ko-KR" sz="2000" dirty="0"/>
              <a:t>’ </a:t>
            </a:r>
            <a:r>
              <a:rPr lang="ko-KR" altLang="en-US" sz="2000" dirty="0"/>
              <a:t>로 만들되 확장자 </a:t>
            </a:r>
            <a:r>
              <a:rPr lang="en-US" altLang="ko-KR" sz="2000" dirty="0"/>
              <a:t>.txt </a:t>
            </a:r>
            <a:r>
              <a:rPr lang="ko-KR" altLang="en-US" sz="2000" dirty="0"/>
              <a:t>를 제거</a:t>
            </a:r>
            <a:endParaRPr lang="en-US" altLang="ko-KR" sz="2000" dirty="0"/>
          </a:p>
          <a:p>
            <a:pPr lvl="1"/>
            <a:r>
              <a:rPr lang="ko-KR" altLang="en-US" sz="1800" dirty="0"/>
              <a:t>내용은 </a:t>
            </a:r>
            <a:r>
              <a:rPr lang="ko-KR" altLang="en-US" sz="1800" dirty="0" err="1"/>
              <a:t>비어있는</a:t>
            </a:r>
            <a:r>
              <a:rPr lang="ko-KR" altLang="en-US" sz="1800" dirty="0"/>
              <a:t> 파일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marL="457188" lvl="1" indent="0">
              <a:buNone/>
            </a:pPr>
            <a:endParaRPr lang="en-US" altLang="ko-KR" sz="1800" dirty="0"/>
          </a:p>
          <a:p>
            <a:pPr lvl="1"/>
            <a:endParaRPr lang="en-US" altLang="ko-KR" sz="1400" dirty="0"/>
          </a:p>
          <a:p>
            <a:r>
              <a:rPr lang="ko-KR" altLang="en-US" sz="1800" dirty="0"/>
              <a:t>하드웨어 안전제거</a:t>
            </a:r>
            <a:endParaRPr lang="en-US" altLang="ko-KR" sz="1800" dirty="0"/>
          </a:p>
          <a:p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916F4B-6491-4269-8004-A81AFA528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70" r="34385" b="50000"/>
          <a:stretch/>
        </p:blipFill>
        <p:spPr>
          <a:xfrm>
            <a:off x="7087041" y="2011119"/>
            <a:ext cx="3569168" cy="3014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86E9DB-0AFA-4E22-A9DF-E6A661AEC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62" b="-5492"/>
          <a:stretch/>
        </p:blipFill>
        <p:spPr>
          <a:xfrm>
            <a:off x="7087042" y="2467272"/>
            <a:ext cx="3654905" cy="3014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3BCBBF-12D1-4B82-9759-6153B9D40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644" y="4697795"/>
            <a:ext cx="2613683" cy="11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40214-DD32-4A55-8919-01E1CE0F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Raspbian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10BF16-AF59-4CA0-8E71-E87BF4B5B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9" y="1443835"/>
            <a:ext cx="10587548" cy="4581148"/>
          </a:xfrm>
        </p:spPr>
        <p:txBody>
          <a:bodyPr>
            <a:normAutofit/>
          </a:bodyPr>
          <a:lstStyle/>
          <a:p>
            <a:r>
              <a:rPr lang="en-US" sz="1400" dirty="0"/>
              <a:t>SD </a:t>
            </a:r>
            <a:r>
              <a:rPr lang="ko-KR" altLang="en-US" sz="1400" dirty="0"/>
              <a:t>카드 리더기 제거 및 아래 그림과 같이 라즈베리 파이에 삽입</a:t>
            </a:r>
            <a:endParaRPr lang="en-US" altLang="ko-KR" sz="1400" dirty="0"/>
          </a:p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방향 매우 주의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sz="1400" dirty="0"/>
              <a:t>Micro-</a:t>
            </a:r>
            <a:r>
              <a:rPr lang="en-US" sz="1400" dirty="0" err="1"/>
              <a:t>usb</a:t>
            </a:r>
            <a:r>
              <a:rPr lang="en-US" sz="1400" dirty="0"/>
              <a:t> </a:t>
            </a:r>
            <a:r>
              <a:rPr lang="ko-KR" altLang="en-US" sz="1400" dirty="0"/>
              <a:t>전원 연결 시 </a:t>
            </a:r>
            <a:r>
              <a:rPr lang="ko-KR" altLang="en-US" sz="1400" dirty="0" err="1"/>
              <a:t>라즈베리파이</a:t>
            </a:r>
            <a:r>
              <a:rPr lang="ko-KR" altLang="en-US" sz="1400" dirty="0"/>
              <a:t> 부팅</a:t>
            </a:r>
            <a:endParaRPr 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A0FE68-9600-45C5-A64C-F7D50BD5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445" y="1876196"/>
            <a:ext cx="1567388" cy="1438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90E1A-B00D-4FF4-A1F6-6638E8BB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4" y="1876196"/>
            <a:ext cx="1542997" cy="14385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7DA131-E256-4C3C-B710-41AE1283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134" y="3429000"/>
            <a:ext cx="1649393" cy="1713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4D01C0-32F5-4B16-8ECD-C4DB9832A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355" y="5125826"/>
            <a:ext cx="1757976" cy="15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7D17-C198-42DC-AC79-65CDC61D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F8438-FAF6-4C00-A5BD-90D6CEE2E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환경 구축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2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F9583-A5B4-46CB-913D-0FC32541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Local Network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0E5DC-59D7-43BF-A754-7ACE074F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9" y="1443835"/>
            <a:ext cx="5638586" cy="4581148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RBP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–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Router</a:t>
            </a:r>
            <a:r>
              <a:rPr lang="ko-KR" altLang="en-US" sz="1800" dirty="0">
                <a:solidFill>
                  <a:schemeClr val="tx1"/>
                </a:solidFill>
              </a:rPr>
              <a:t> 간에 </a:t>
            </a:r>
            <a:r>
              <a:rPr lang="en-US" altLang="ko-KR" sz="1800" dirty="0">
                <a:solidFill>
                  <a:schemeClr val="tx1"/>
                </a:solidFill>
              </a:rPr>
              <a:t>ethernet port </a:t>
            </a:r>
            <a:r>
              <a:rPr lang="ko-KR" altLang="en-US" sz="1800" dirty="0">
                <a:solidFill>
                  <a:schemeClr val="tx1"/>
                </a:solidFill>
              </a:rPr>
              <a:t>연결 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PC – Router  </a:t>
            </a:r>
            <a:r>
              <a:rPr lang="ko-KR" altLang="en-US" sz="1800" dirty="0">
                <a:solidFill>
                  <a:schemeClr val="tx1"/>
                </a:solidFill>
              </a:rPr>
              <a:t>간에 </a:t>
            </a:r>
            <a:r>
              <a:rPr lang="en-US" altLang="ko-KR" sz="1800" dirty="0">
                <a:solidFill>
                  <a:schemeClr val="tx1"/>
                </a:solidFill>
              </a:rPr>
              <a:t>ethernet </a:t>
            </a:r>
            <a:r>
              <a:rPr lang="ko-KR" altLang="en-US" sz="1800" dirty="0">
                <a:solidFill>
                  <a:schemeClr val="tx1"/>
                </a:solidFill>
              </a:rPr>
              <a:t>연결</a:t>
            </a:r>
            <a:endParaRPr lang="en-US" altLang="ko-KR" sz="180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pic>
        <p:nvPicPr>
          <p:cNvPr id="4" name="Picture 2" descr="Image result for raspberry pi png">
            <a:extLst>
              <a:ext uri="{FF2B5EF4-FFF2-40B4-BE49-F238E27FC236}">
                <a16:creationId xmlns:a16="http://schemas.microsoft.com/office/drawing/2014/main" id="{E2BE0B63-EFC9-4B67-95F5-51C646D4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504" y="5617822"/>
            <a:ext cx="1413890" cy="9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2023CDB-21E8-4E68-91FA-420CC58F4AA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6269" y="4945848"/>
            <a:ext cx="1614679" cy="858051"/>
          </a:xfrm>
          <a:prstGeom prst="bentConnector3">
            <a:avLst>
              <a:gd name="adj1" fmla="val 10449"/>
            </a:avLst>
          </a:prstGeom>
          <a:ln w="349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7D2B1AB-6E67-40BC-838C-EE1657BFB15B}"/>
              </a:ext>
            </a:extLst>
          </p:cNvPr>
          <p:cNvCxnSpPr>
            <a:cxnSpLocks/>
          </p:cNvCxnSpPr>
          <p:nvPr/>
        </p:nvCxnSpPr>
        <p:spPr>
          <a:xfrm>
            <a:off x="8769395" y="4996834"/>
            <a:ext cx="1688674" cy="765885"/>
          </a:xfrm>
          <a:prstGeom prst="bentConnector3">
            <a:avLst>
              <a:gd name="adj1" fmla="val 19058"/>
            </a:avLst>
          </a:prstGeom>
          <a:ln w="349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8D17CE-68C9-4C8A-A376-9814CAE29D60}"/>
              </a:ext>
            </a:extLst>
          </p:cNvPr>
          <p:cNvSpPr txBox="1"/>
          <p:nvPr/>
        </p:nvSpPr>
        <p:spPr>
          <a:xfrm>
            <a:off x="9755396" y="4996834"/>
            <a:ext cx="14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192.168.0.y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8E96A-752D-450E-BEAD-C279F30C4044}"/>
              </a:ext>
            </a:extLst>
          </p:cNvPr>
          <p:cNvSpPr txBox="1"/>
          <p:nvPr/>
        </p:nvSpPr>
        <p:spPr>
          <a:xfrm>
            <a:off x="7926050" y="3878353"/>
            <a:ext cx="14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FD5D7-75A6-49DE-A788-2520C12BAA1A}"/>
              </a:ext>
            </a:extLst>
          </p:cNvPr>
          <p:cNvSpPr txBox="1"/>
          <p:nvPr/>
        </p:nvSpPr>
        <p:spPr>
          <a:xfrm>
            <a:off x="5892300" y="5111463"/>
            <a:ext cx="14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192.168.0.x</a:t>
            </a:r>
          </a:p>
        </p:txBody>
      </p:sp>
      <p:pic>
        <p:nvPicPr>
          <p:cNvPr id="10" name="Picture 6" descr="Image result for wired router png">
            <a:extLst>
              <a:ext uri="{FF2B5EF4-FFF2-40B4-BE49-F238E27FC236}">
                <a16:creationId xmlns:a16="http://schemas.microsoft.com/office/drawing/2014/main" id="{A1198143-9D0D-475C-A549-96DC3B5C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051" y="4238035"/>
            <a:ext cx="1413891" cy="8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laptop png">
            <a:extLst>
              <a:ext uri="{FF2B5EF4-FFF2-40B4-BE49-F238E27FC236}">
                <a16:creationId xmlns:a16="http://schemas.microsoft.com/office/drawing/2014/main" id="{9DD3AE76-D302-4B25-929F-AF786495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652" y="5454555"/>
            <a:ext cx="2078187" cy="11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F733D7-8FA8-4C9C-B48D-649EA47D0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371" y="3108473"/>
            <a:ext cx="3255225" cy="33904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DF0E35-5044-43E3-B3DC-9C4478D6639F}"/>
              </a:ext>
            </a:extLst>
          </p:cNvPr>
          <p:cNvSpPr txBox="1"/>
          <p:nvPr/>
        </p:nvSpPr>
        <p:spPr>
          <a:xfrm>
            <a:off x="10970304" y="4996834"/>
            <a:ext cx="94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0231A-85F6-49E0-B8EA-6E481D98BFA6}"/>
              </a:ext>
            </a:extLst>
          </p:cNvPr>
          <p:cNvSpPr txBox="1"/>
          <p:nvPr/>
        </p:nvSpPr>
        <p:spPr>
          <a:xfrm>
            <a:off x="4941972" y="5111463"/>
            <a:ext cx="94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Target(RBP)</a:t>
            </a:r>
          </a:p>
        </p:txBody>
      </p:sp>
    </p:spTree>
    <p:extLst>
      <p:ext uri="{BB962C8B-B14F-4D97-AF65-F5344CB8AC3E}">
        <p14:creationId xmlns:p14="http://schemas.microsoft.com/office/powerpoint/2010/main" val="938304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DA491-5187-49F5-AC1F-DDB7E21C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Local Network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DDF83-BAF7-40A1-9131-62E16037B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9" y="1443835"/>
            <a:ext cx="5992271" cy="458114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라우터에 연결 후 </a:t>
            </a:r>
            <a:r>
              <a:rPr lang="en-US" altLang="ko-KR" sz="2400" dirty="0"/>
              <a:t>PC </a:t>
            </a:r>
            <a:r>
              <a:rPr lang="ko-KR" altLang="en-US" sz="2400" dirty="0"/>
              <a:t>의 브라우저에서 </a:t>
            </a:r>
            <a:r>
              <a:rPr lang="en-US" altLang="ko-KR" sz="2400" dirty="0"/>
              <a:t>192.168.0.1 </a:t>
            </a:r>
            <a:r>
              <a:rPr lang="ko-KR" altLang="en-US" sz="2400" dirty="0"/>
              <a:t>접속</a:t>
            </a:r>
            <a:endParaRPr lang="en-US" altLang="ko-KR" sz="2400" dirty="0"/>
          </a:p>
          <a:p>
            <a:pPr lvl="1"/>
            <a:r>
              <a:rPr lang="ko-KR" altLang="en-US" sz="1800" dirty="0"/>
              <a:t>다른 인터넷 연결</a:t>
            </a:r>
            <a:r>
              <a:rPr lang="en-US" altLang="ko-KR" sz="1800" dirty="0"/>
              <a:t>(</a:t>
            </a:r>
            <a:r>
              <a:rPr lang="en-US" altLang="ko-KR" sz="1800" dirty="0" err="1"/>
              <a:t>wifi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r>
              <a:rPr lang="en-US" altLang="ko-KR" sz="1800" dirty="0"/>
              <a:t>)</a:t>
            </a:r>
            <a:r>
              <a:rPr lang="ko-KR" altLang="en-US" sz="1800" dirty="0"/>
              <a:t>은 모두 연결 해제 권장</a:t>
            </a:r>
            <a:endParaRPr lang="en-US" altLang="ko-KR" sz="1800" dirty="0"/>
          </a:p>
          <a:p>
            <a:pPr lvl="1"/>
            <a:r>
              <a:rPr lang="ko-KR" altLang="en-US" sz="1800" dirty="0"/>
              <a:t>스크린샷의 하위 주소 칠 필요 없음</a:t>
            </a:r>
            <a:endParaRPr lang="en-US" altLang="ko-KR" sz="1800" dirty="0"/>
          </a:p>
          <a:p>
            <a:endParaRPr lang="en-US" sz="2400" dirty="0"/>
          </a:p>
          <a:p>
            <a:r>
              <a:rPr lang="ko-KR" altLang="en-US" sz="2400" dirty="0"/>
              <a:t>공유기 로그인 </a:t>
            </a:r>
            <a:endParaRPr lang="en-US" altLang="ko-KR" sz="2400" dirty="0"/>
          </a:p>
          <a:p>
            <a:pPr lvl="1"/>
            <a:r>
              <a:rPr lang="ko-KR" altLang="en-US" sz="1800" dirty="0"/>
              <a:t>기본 관리자 계정</a:t>
            </a:r>
            <a:endParaRPr lang="en-US" altLang="ko-KR" sz="1800" dirty="0"/>
          </a:p>
          <a:p>
            <a:pPr lvl="2"/>
            <a:r>
              <a:rPr lang="en-US" altLang="ko-KR" sz="1400" dirty="0"/>
              <a:t>ID :  admin </a:t>
            </a:r>
          </a:p>
          <a:p>
            <a:pPr lvl="2"/>
            <a:r>
              <a:rPr lang="en-US" altLang="ko-KR" sz="1400" dirty="0"/>
              <a:t>PW : admin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r>
              <a:rPr lang="en-US" sz="2400" dirty="0"/>
              <a:t>Setup </a:t>
            </a:r>
          </a:p>
          <a:p>
            <a:endParaRPr 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15DAC-CE38-4690-B168-6EA8F7EA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061" y="1564237"/>
            <a:ext cx="4951403" cy="39553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15ABC8-A2AC-43E4-86DA-9A79E559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370" y="3532775"/>
            <a:ext cx="2715004" cy="26197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19AB07C-0C3A-41E9-9472-48C12D36D265}"/>
              </a:ext>
            </a:extLst>
          </p:cNvPr>
          <p:cNvSpPr/>
          <p:nvPr/>
        </p:nvSpPr>
        <p:spPr>
          <a:xfrm>
            <a:off x="7385726" y="4537236"/>
            <a:ext cx="843874" cy="771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59889D-884B-472F-AFAD-B543C2B429F6}"/>
              </a:ext>
            </a:extLst>
          </p:cNvPr>
          <p:cNvSpPr/>
          <p:nvPr/>
        </p:nvSpPr>
        <p:spPr>
          <a:xfrm>
            <a:off x="8541979" y="1664500"/>
            <a:ext cx="716874" cy="394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9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FCA8A-D416-48EE-8F07-BE3966FE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Local Network</a:t>
            </a:r>
            <a:endParaRPr lang="en-US" b="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4A7A3FC-3D46-4908-A458-94CA00021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9" y="1443835"/>
            <a:ext cx="7325771" cy="4581148"/>
          </a:xfrm>
        </p:spPr>
        <p:txBody>
          <a:bodyPr/>
          <a:lstStyle/>
          <a:p>
            <a:r>
              <a:rPr lang="en-US" dirty="0"/>
              <a:t>DHCP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dirty="0" err="1"/>
              <a:t>Rasberrypi</a:t>
            </a:r>
            <a:r>
              <a:rPr lang="en-US" dirty="0"/>
              <a:t> </a:t>
            </a:r>
            <a:r>
              <a:rPr lang="ko-KR" altLang="en-US" dirty="0"/>
              <a:t>선택 후 </a:t>
            </a:r>
            <a:r>
              <a:rPr lang="en-US" altLang="ko-KR" dirty="0"/>
              <a:t>add </a:t>
            </a:r>
            <a:r>
              <a:rPr lang="ko-KR" altLang="en-US" dirty="0"/>
              <a:t>를 통해 </a:t>
            </a:r>
            <a:r>
              <a:rPr lang="en-US" altLang="ko-KR" dirty="0"/>
              <a:t> </a:t>
            </a:r>
            <a:r>
              <a:rPr lang="en-US" altLang="ko-KR" dirty="0" err="1"/>
              <a:t>ip</a:t>
            </a:r>
            <a:r>
              <a:rPr lang="en-US" altLang="ko-KR" dirty="0"/>
              <a:t> static </a:t>
            </a:r>
            <a:r>
              <a:rPr lang="ko-KR" altLang="en-US" dirty="0"/>
              <a:t>할당으로 변경 </a:t>
            </a:r>
            <a:endParaRPr lang="en-US" altLang="ko-KR" dirty="0"/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IP </a:t>
            </a:r>
            <a:r>
              <a:rPr lang="ko-KR" altLang="en-US" dirty="0"/>
              <a:t>가 로컬 네트워크에서의 </a:t>
            </a:r>
            <a:r>
              <a:rPr lang="en-US" altLang="ko-KR" dirty="0"/>
              <a:t>RBP </a:t>
            </a:r>
            <a:r>
              <a:rPr lang="ko-KR" altLang="en-US" dirty="0"/>
              <a:t>의 주소이므로 </a:t>
            </a:r>
            <a:r>
              <a:rPr lang="ko-KR" altLang="en-US" sz="1800" b="1" dirty="0"/>
              <a:t>기억 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추후에 이 </a:t>
            </a:r>
            <a:r>
              <a:rPr lang="en-US" altLang="ko-KR" sz="1800" b="1" dirty="0"/>
              <a:t>IP </a:t>
            </a:r>
            <a:r>
              <a:rPr lang="ko-KR" altLang="en-US" sz="1800" b="1" dirty="0"/>
              <a:t>로 </a:t>
            </a:r>
            <a:r>
              <a:rPr lang="en-US" altLang="ko-KR" sz="1800" b="1" dirty="0"/>
              <a:t>RBP </a:t>
            </a:r>
            <a:r>
              <a:rPr lang="ko-KR" altLang="en-US" sz="1800" b="1" dirty="0"/>
              <a:t>에 </a:t>
            </a:r>
            <a:r>
              <a:rPr lang="ko-KR" altLang="en-US" sz="1800" b="1" dirty="0" err="1"/>
              <a:t>접속할것임</a:t>
            </a:r>
            <a:endParaRPr lang="en-US" altLang="ko-KR" sz="1800" b="1" dirty="0"/>
          </a:p>
          <a:p>
            <a:pPr lvl="2"/>
            <a:r>
              <a:rPr lang="ko-KR" altLang="en-US" sz="1400" b="1" dirty="0"/>
              <a:t>해당 설정은 해당 라우터 기기에 저장되는 </a:t>
            </a:r>
            <a:r>
              <a:rPr lang="ko-KR" altLang="en-US" sz="1400" b="1" dirty="0" err="1"/>
              <a:t>설정값임</a:t>
            </a:r>
            <a:endParaRPr lang="en-US" altLang="ko-KR" sz="1400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marL="914377" lvl="2" indent="0">
              <a:buNone/>
            </a:pPr>
            <a:endParaRPr lang="en-US" altLang="ko-KR" b="1" dirty="0"/>
          </a:p>
          <a:p>
            <a:pPr lvl="1"/>
            <a:r>
              <a:rPr lang="ko-KR" altLang="en-US" dirty="0"/>
              <a:t>저장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D2FF6D-AB5E-488D-9FAD-9F56D9F1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359" y="4058259"/>
            <a:ext cx="2780412" cy="21160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FB76AF-664C-4E46-9024-3F8EA82C5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11483" r="6869"/>
          <a:stretch/>
        </p:blipFill>
        <p:spPr>
          <a:xfrm>
            <a:off x="8209721" y="1362378"/>
            <a:ext cx="3346174" cy="24719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F0275E-DEC4-4284-A2AC-C409B4AEBC3E}"/>
              </a:ext>
            </a:extLst>
          </p:cNvPr>
          <p:cNvSpPr/>
          <p:nvPr/>
        </p:nvSpPr>
        <p:spPr>
          <a:xfrm>
            <a:off x="11246479" y="3174027"/>
            <a:ext cx="199817" cy="11752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DAB105-3903-4ECE-9982-6D9B83716376}"/>
              </a:ext>
            </a:extLst>
          </p:cNvPr>
          <p:cNvSpPr/>
          <p:nvPr/>
        </p:nvSpPr>
        <p:spPr>
          <a:xfrm>
            <a:off x="11347358" y="3274906"/>
            <a:ext cx="199817" cy="11752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3D98E-B286-481E-8A92-9E67F4256976}"/>
              </a:ext>
            </a:extLst>
          </p:cNvPr>
          <p:cNvSpPr txBox="1"/>
          <p:nvPr/>
        </p:nvSpPr>
        <p:spPr>
          <a:xfrm>
            <a:off x="8424565" y="3144893"/>
            <a:ext cx="1092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RBP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DE64A-CE53-4FF4-BF57-EBFC0C632178}"/>
              </a:ext>
            </a:extLst>
          </p:cNvPr>
          <p:cNvSpPr txBox="1"/>
          <p:nvPr/>
        </p:nvSpPr>
        <p:spPr>
          <a:xfrm>
            <a:off x="8269649" y="3315976"/>
            <a:ext cx="1441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Host pc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DD25A7-E0F3-4FF9-B73D-7E8433432B02}"/>
              </a:ext>
            </a:extLst>
          </p:cNvPr>
          <p:cNvSpPr/>
          <p:nvPr/>
        </p:nvSpPr>
        <p:spPr>
          <a:xfrm>
            <a:off x="9060200" y="3270521"/>
            <a:ext cx="373222" cy="831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FEB311-98CE-4969-B72F-4A4CD13685F8}"/>
              </a:ext>
            </a:extLst>
          </p:cNvPr>
          <p:cNvSpPr/>
          <p:nvPr/>
        </p:nvSpPr>
        <p:spPr>
          <a:xfrm>
            <a:off x="8350779" y="2423623"/>
            <a:ext cx="578251" cy="13175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358E9F-2BAD-41D9-8FC3-EE0395FEE7CC}"/>
              </a:ext>
            </a:extLst>
          </p:cNvPr>
          <p:cNvSpPr/>
          <p:nvPr/>
        </p:nvSpPr>
        <p:spPr>
          <a:xfrm>
            <a:off x="9246811" y="5264973"/>
            <a:ext cx="1931398" cy="1617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51282B-8F37-4E5A-8A30-6BDEDA364736}"/>
              </a:ext>
            </a:extLst>
          </p:cNvPr>
          <p:cNvSpPr/>
          <p:nvPr/>
        </p:nvSpPr>
        <p:spPr>
          <a:xfrm>
            <a:off x="10979425" y="4342927"/>
            <a:ext cx="198783" cy="1617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615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7D17-C198-42DC-AC79-65CDC61D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CONTROL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F8438-FAF6-4C00-A5BD-90D6CEE2E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환경 구축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3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93FBC-A6C3-44F6-9CEA-8854D90A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실습장비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6E327-73F4-4510-90C3-F277D2735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9" y="1443835"/>
            <a:ext cx="10587548" cy="4581148"/>
          </a:xfrm>
        </p:spPr>
        <p:txBody>
          <a:bodyPr numCol="2">
            <a:normAutofit/>
          </a:bodyPr>
          <a:lstStyle/>
          <a:p>
            <a:r>
              <a:rPr lang="ko-KR" altLang="en-US" sz="2400" dirty="0"/>
              <a:t>구성</a:t>
            </a:r>
            <a:r>
              <a:rPr lang="en-US" altLang="ko-KR" sz="2400" dirty="0"/>
              <a:t>(</a:t>
            </a:r>
            <a:r>
              <a:rPr lang="ko-KR" altLang="en-US" sz="2400" dirty="0"/>
              <a:t>필수</a:t>
            </a:r>
            <a:r>
              <a:rPr lang="en-US" altLang="ko-KR" sz="2400" dirty="0"/>
              <a:t>)</a:t>
            </a:r>
          </a:p>
          <a:p>
            <a:pPr lvl="1"/>
            <a:r>
              <a:rPr lang="ko-KR" altLang="en-US" sz="1800" dirty="0" err="1"/>
              <a:t>라즈베리파이</a:t>
            </a:r>
            <a:r>
              <a:rPr lang="ko-KR" altLang="en-US" sz="1800" dirty="0"/>
              <a:t> </a:t>
            </a:r>
            <a:r>
              <a:rPr lang="en-US" altLang="ko-KR" sz="1800" dirty="0"/>
              <a:t>3 B+</a:t>
            </a:r>
          </a:p>
          <a:p>
            <a:pPr lvl="1"/>
            <a:r>
              <a:rPr lang="en-US" altLang="ko-KR" sz="1800" dirty="0"/>
              <a:t>5pin </a:t>
            </a:r>
            <a:r>
              <a:rPr lang="ko-KR" altLang="en-US" sz="1800" dirty="0"/>
              <a:t>전원 어댑터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IpTime</a:t>
            </a:r>
            <a:r>
              <a:rPr lang="en-US" altLang="ko-KR" sz="1800" dirty="0"/>
              <a:t> </a:t>
            </a:r>
            <a:r>
              <a:rPr lang="ko-KR" altLang="en-US" sz="1800" dirty="0"/>
              <a:t>공유기</a:t>
            </a:r>
            <a:endParaRPr lang="en-US" altLang="ko-KR" sz="1800" dirty="0"/>
          </a:p>
          <a:p>
            <a:pPr lvl="1"/>
            <a:r>
              <a:rPr lang="ko-KR" altLang="en-US" sz="1800" dirty="0"/>
              <a:t>공유기 전원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브레드</a:t>
            </a:r>
            <a:r>
              <a:rPr lang="ko-KR" altLang="en-US" sz="1800" dirty="0"/>
              <a:t> 보드</a:t>
            </a:r>
            <a:endParaRPr lang="en-US" altLang="ko-KR" sz="1800" dirty="0"/>
          </a:p>
          <a:p>
            <a:pPr lvl="1"/>
            <a:r>
              <a:rPr lang="ko-KR" altLang="en-US" sz="1800" dirty="0"/>
              <a:t>점퍼</a:t>
            </a:r>
            <a:endParaRPr lang="en-US" altLang="ko-KR" sz="1800" dirty="0"/>
          </a:p>
          <a:p>
            <a:pPr lvl="1"/>
            <a:r>
              <a:rPr lang="en-US" altLang="ko-KR" sz="1800" dirty="0"/>
              <a:t>SD </a:t>
            </a:r>
            <a:r>
              <a:rPr lang="ko-KR" altLang="en-US" sz="1800" dirty="0"/>
              <a:t>카드 리더기</a:t>
            </a:r>
            <a:endParaRPr lang="en-US" altLang="ko-KR" sz="1800" dirty="0"/>
          </a:p>
          <a:p>
            <a:pPr lvl="1"/>
            <a:r>
              <a:rPr lang="en-US" altLang="ko-KR" sz="1800" dirty="0"/>
              <a:t>LED </a:t>
            </a:r>
            <a:r>
              <a:rPr lang="ko-KR" altLang="en-US" sz="1800" dirty="0"/>
              <a:t>모듈</a:t>
            </a:r>
            <a:endParaRPr lang="en-US" altLang="ko-KR" sz="1800" dirty="0"/>
          </a:p>
          <a:p>
            <a:pPr lvl="1"/>
            <a:r>
              <a:rPr lang="en-US" altLang="ko-KR" sz="1800" dirty="0"/>
              <a:t>LAN </a:t>
            </a:r>
            <a:r>
              <a:rPr lang="ko-KR" altLang="en-US" sz="1800" dirty="0"/>
              <a:t>케이블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endParaRPr lang="en-US" altLang="ko-KR" sz="1800" dirty="0"/>
          </a:p>
          <a:p>
            <a:pPr lvl="1"/>
            <a:r>
              <a:rPr lang="en-US" altLang="ko-KR" sz="1800" dirty="0"/>
              <a:t>MCP3008 (ADC) </a:t>
            </a:r>
          </a:p>
          <a:p>
            <a:pPr lvl="1"/>
            <a:r>
              <a:rPr lang="ko-KR" altLang="en-US" sz="1800" dirty="0"/>
              <a:t>조도 센서 </a:t>
            </a:r>
            <a:endParaRPr lang="en-US" altLang="ko-KR" sz="1800" dirty="0"/>
          </a:p>
          <a:p>
            <a:pPr lvl="1"/>
            <a:r>
              <a:rPr lang="ko-KR" altLang="en-US" sz="1800" dirty="0"/>
              <a:t>초음파 센서</a:t>
            </a:r>
            <a:endParaRPr lang="en-US" altLang="ko-KR" sz="1800" dirty="0"/>
          </a:p>
          <a:p>
            <a:r>
              <a:rPr lang="ko-KR" altLang="en-US" sz="2400" dirty="0"/>
              <a:t>구성</a:t>
            </a:r>
            <a:r>
              <a:rPr lang="en-US" altLang="ko-KR" sz="2400" dirty="0"/>
              <a:t>(</a:t>
            </a:r>
            <a:r>
              <a:rPr lang="ko-KR" altLang="en-US" sz="2400" dirty="0"/>
              <a:t>무관</a:t>
            </a:r>
            <a:r>
              <a:rPr lang="en-US" altLang="ko-KR" sz="2400" dirty="0"/>
              <a:t>)</a:t>
            </a:r>
          </a:p>
          <a:p>
            <a:pPr lvl="1"/>
            <a:r>
              <a:rPr lang="ko-KR" altLang="en-US" sz="1800" dirty="0"/>
              <a:t>책자</a:t>
            </a:r>
            <a:endParaRPr lang="en-US" altLang="ko-KR" sz="1800" dirty="0"/>
          </a:p>
          <a:p>
            <a:pPr lvl="1"/>
            <a:r>
              <a:rPr lang="en-US" altLang="ko-KR" sz="1800" dirty="0"/>
              <a:t>HDMI </a:t>
            </a:r>
            <a:r>
              <a:rPr lang="ko-KR" altLang="en-US" sz="1800" dirty="0"/>
              <a:t>케이블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1600" dirty="0"/>
              <a:t>필수 구성품 중 빠진 것 </a:t>
            </a:r>
            <a:r>
              <a:rPr lang="en-US" altLang="ko-KR" sz="1600" dirty="0"/>
              <a:t>/ </a:t>
            </a:r>
            <a:r>
              <a:rPr lang="ko-KR" altLang="en-US" sz="1600" dirty="0" err="1"/>
              <a:t>고장난</a:t>
            </a:r>
            <a:r>
              <a:rPr lang="ko-KR" altLang="en-US" sz="1600" dirty="0"/>
              <a:t> 것은 조교에게 즉시 알려주시기 바랍니다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센서 중 일부가 없으신 분은 빠른 시일 내 분배 예정입니다</a:t>
            </a:r>
            <a:r>
              <a:rPr lang="en-US" altLang="ko-KR" sz="1600" dirty="0"/>
              <a:t>. 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976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34B24-C3C6-4C90-9F8F-A5BF78E8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Remote Control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B712B-6D3E-4DD3-B5DD-0BB5A96BE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윈도우 </a:t>
            </a:r>
            <a:r>
              <a:rPr lang="en-US" altLang="ko-KR" dirty="0"/>
              <a:t>10(2017</a:t>
            </a:r>
            <a:r>
              <a:rPr lang="ko-KR" altLang="en-US" dirty="0"/>
              <a:t>년 이후</a:t>
            </a:r>
            <a:r>
              <a:rPr lang="en-US" altLang="ko-KR" dirty="0"/>
              <a:t>) / </a:t>
            </a:r>
            <a:r>
              <a:rPr lang="ko-KR" altLang="en-US" dirty="0"/>
              <a:t>리눅스 </a:t>
            </a:r>
            <a:r>
              <a:rPr lang="en-US" altLang="ko-KR" dirty="0"/>
              <a:t>/ </a:t>
            </a:r>
            <a:r>
              <a:rPr lang="ko-KR" altLang="en-US" dirty="0"/>
              <a:t>맥</a:t>
            </a:r>
            <a:endParaRPr lang="en-US" altLang="ko-KR" dirty="0"/>
          </a:p>
          <a:p>
            <a:pPr lvl="2"/>
            <a:r>
              <a:rPr lang="ko-KR" altLang="en-US" dirty="0"/>
              <a:t>터미널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 </a:t>
            </a:r>
            <a:r>
              <a:rPr lang="ko-KR" altLang="en-US" dirty="0"/>
              <a:t>실행 후 아래와 같이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ssh</a:t>
            </a:r>
            <a:r>
              <a:rPr lang="en-US" altLang="ko-KR" dirty="0">
                <a:latin typeface="Consolas" panose="020B0609020204030204" pitchFamily="49" charset="0"/>
              </a:rPr>
              <a:t> pi@[RPB’s IP ADDRESS]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Host key </a:t>
            </a:r>
            <a:r>
              <a:rPr lang="ko-KR" altLang="en-US" dirty="0">
                <a:latin typeface="Consolas" panose="020B0609020204030204" pitchFamily="49" charset="0"/>
              </a:rPr>
              <a:t>관련 질의에 </a:t>
            </a:r>
            <a:r>
              <a:rPr lang="en-US" altLang="ko-KR" dirty="0">
                <a:latin typeface="Consolas" panose="020B0609020204030204" pitchFamily="49" charset="0"/>
              </a:rPr>
              <a:t>yes </a:t>
            </a:r>
            <a:r>
              <a:rPr lang="ko-KR" altLang="en-US" dirty="0">
                <a:latin typeface="Consolas" panose="020B0609020204030204" pitchFamily="49" charset="0"/>
              </a:rPr>
              <a:t>응답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BA16A-A964-4624-BEF2-EAEF05BD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169" y="1443835"/>
            <a:ext cx="5440831" cy="29714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5C52EC-EE03-4211-9251-E73C6A7F1F60}"/>
              </a:ext>
            </a:extLst>
          </p:cNvPr>
          <p:cNvSpPr/>
          <p:nvPr/>
        </p:nvSpPr>
        <p:spPr>
          <a:xfrm>
            <a:off x="7540186" y="1443835"/>
            <a:ext cx="1093274" cy="1617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8174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D0AE5-2803-4C5A-874B-952C58FD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Remote Control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95F46-4AC9-4B0B-BE59-E2908C3F7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윈도우 </a:t>
            </a:r>
            <a:r>
              <a:rPr lang="ko-KR" altLang="en-US" dirty="0" err="1"/>
              <a:t>구버전</a:t>
            </a:r>
            <a:endParaRPr lang="en-US" altLang="ko-KR" dirty="0"/>
          </a:p>
          <a:p>
            <a:pPr lvl="2"/>
            <a:r>
              <a:rPr lang="en-US" dirty="0">
                <a:hlinkClick r:id="rId2"/>
              </a:rPr>
              <a:t>https://www.putty.org/</a:t>
            </a:r>
            <a:endParaRPr lang="en-US" altLang="ko-KR" dirty="0"/>
          </a:p>
          <a:p>
            <a:pPr lvl="2"/>
            <a:r>
              <a:rPr lang="en-US" dirty="0"/>
              <a:t>PUTTY </a:t>
            </a:r>
            <a:r>
              <a:rPr lang="ko-KR" altLang="en-US" dirty="0"/>
              <a:t>다운로드 </a:t>
            </a:r>
            <a:r>
              <a:rPr lang="en-US" altLang="ko-KR" dirty="0"/>
              <a:t>/ </a:t>
            </a:r>
            <a:r>
              <a:rPr lang="ko-KR" altLang="en-US" dirty="0"/>
              <a:t>설치 후</a:t>
            </a:r>
            <a:endParaRPr lang="en-US" altLang="ko-KR" dirty="0"/>
          </a:p>
          <a:p>
            <a:pPr lvl="2"/>
            <a:r>
              <a:rPr lang="en-US" altLang="ko-KR" dirty="0"/>
              <a:t>Host</a:t>
            </a:r>
            <a:r>
              <a:rPr lang="ko-KR" altLang="en-US" dirty="0"/>
              <a:t> </a:t>
            </a:r>
            <a:r>
              <a:rPr lang="en-US" altLang="ko-KR" dirty="0"/>
              <a:t>name</a:t>
            </a:r>
            <a:r>
              <a:rPr lang="ko-KR" altLang="en-US" dirty="0"/>
              <a:t> 에 </a:t>
            </a:r>
            <a:r>
              <a:rPr lang="en-US" altLang="ko-KR" dirty="0"/>
              <a:t>RBP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입력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3187B6F-99D5-4270-B8AA-7EF943F0F05A}"/>
              </a:ext>
            </a:extLst>
          </p:cNvPr>
          <p:cNvGrpSpPr/>
          <p:nvPr/>
        </p:nvGrpSpPr>
        <p:grpSpPr>
          <a:xfrm>
            <a:off x="6388850" y="1385536"/>
            <a:ext cx="5000921" cy="4944858"/>
            <a:chOff x="5781379" y="1289000"/>
            <a:chExt cx="2365196" cy="2338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49D5E2-1A62-4B3A-8A61-BAB9003E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1379" y="1289000"/>
              <a:ext cx="2365196" cy="233868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11C046-E667-4397-B3D2-9F2F2DA43C01}"/>
                </a:ext>
              </a:extLst>
            </p:cNvPr>
            <p:cNvSpPr/>
            <p:nvPr/>
          </p:nvSpPr>
          <p:spPr>
            <a:xfrm>
              <a:off x="6591299" y="1811079"/>
              <a:ext cx="1555275" cy="3987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01C8EE-46D5-4669-B978-EDDF74B98EC8}"/>
                </a:ext>
              </a:extLst>
            </p:cNvPr>
            <p:cNvSpPr/>
            <p:nvPr/>
          </p:nvSpPr>
          <p:spPr>
            <a:xfrm>
              <a:off x="7184934" y="3381665"/>
              <a:ext cx="539841" cy="246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C4AC8F8-02FC-474A-A6F6-D0DD74AD4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920" y="4062808"/>
            <a:ext cx="4320443" cy="27027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D907F5C-F1AF-472C-9ADF-A9EDD98DC276}"/>
              </a:ext>
            </a:extLst>
          </p:cNvPr>
          <p:cNvSpPr/>
          <p:nvPr/>
        </p:nvSpPr>
        <p:spPr>
          <a:xfrm>
            <a:off x="4123855" y="6042044"/>
            <a:ext cx="509106" cy="520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E4E910-AFFF-4852-9A23-4B5A5EAB91AB}"/>
              </a:ext>
            </a:extLst>
          </p:cNvPr>
          <p:cNvSpPr txBox="1"/>
          <p:nvPr/>
        </p:nvSpPr>
        <p:spPr>
          <a:xfrm>
            <a:off x="9253947" y="2710877"/>
            <a:ext cx="1999717" cy="20005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공유기에서 확인한 라즈베리파이의 </a:t>
            </a:r>
            <a:r>
              <a:rPr lang="en-US" altLang="ko-KR" sz="700" dirty="0"/>
              <a:t>IP </a:t>
            </a:r>
            <a:r>
              <a:rPr lang="ko-KR" altLang="en-US" sz="700" dirty="0"/>
              <a:t>를 입력 </a:t>
            </a:r>
          </a:p>
        </p:txBody>
      </p:sp>
    </p:spTree>
    <p:extLst>
      <p:ext uri="{BB962C8B-B14F-4D97-AF65-F5344CB8AC3E}">
        <p14:creationId xmlns:p14="http://schemas.microsoft.com/office/powerpoint/2010/main" val="2282096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F44C3-EAB4-4039-BBEB-EE48E967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Remote Control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3E340-F699-448B-8D83-CE80F21E3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9" y="1443835"/>
            <a:ext cx="6208171" cy="4581148"/>
          </a:xfrm>
        </p:spPr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ko-KR" altLang="en-US" dirty="0"/>
              <a:t>접속 후 </a:t>
            </a:r>
            <a:r>
              <a:rPr lang="en-US" altLang="ko-KR" dirty="0" err="1">
                <a:latin typeface="Consolas" panose="020B0609020204030204" pitchFamily="49" charset="0"/>
              </a:rPr>
              <a:t>sudo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</a:rPr>
              <a:t>raspi</a:t>
            </a:r>
            <a:r>
              <a:rPr lang="en-US" altLang="ko-KR" dirty="0">
                <a:latin typeface="Consolas" panose="020B0609020204030204" pitchFamily="49" charset="0"/>
              </a:rPr>
              <a:t>-config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다음과 같은 화면이 나오면 </a:t>
            </a:r>
            <a:br>
              <a:rPr lang="en-US" altLang="ko-KR" dirty="0"/>
            </a:br>
            <a:r>
              <a:rPr lang="en-US" altLang="ko-KR" dirty="0"/>
              <a:t>5. Interfacing</a:t>
            </a:r>
            <a:r>
              <a:rPr lang="ko-KR" altLang="en-US" dirty="0"/>
              <a:t> </a:t>
            </a:r>
            <a:r>
              <a:rPr lang="en-US" altLang="ko-KR" dirty="0"/>
              <a:t>Option</a:t>
            </a:r>
            <a:r>
              <a:rPr lang="ko-KR" altLang="en-US" dirty="0"/>
              <a:t> 선택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방향키와 </a:t>
            </a:r>
            <a:r>
              <a:rPr lang="ko-KR" altLang="en-US" dirty="0" err="1"/>
              <a:t>엔터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4ED9D0-F32C-4E43-AA78-E443FEC0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95" y="2125958"/>
            <a:ext cx="4074045" cy="4274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EA0DD4-A1D1-4D35-8D94-962A6AE8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67" y="3067569"/>
            <a:ext cx="4671704" cy="32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71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11C4D-D399-4FA9-A48F-EB67CE89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Remote Control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14861-50A5-4A08-81B8-B94988D4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VNC </a:t>
            </a:r>
            <a:r>
              <a:rPr lang="ko-KR" altLang="en-US" dirty="0"/>
              <a:t>선택 후 활성화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2340ED-57E2-4CE2-A8A4-44ECB2C7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586" y="1502534"/>
            <a:ext cx="4361185" cy="25840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79745F-F8A6-42CF-A6D8-30CAE4F1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0" y="4232344"/>
            <a:ext cx="3039035" cy="22462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DEB548-5672-4116-9F2F-5BCD7E2FA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962" y="4375848"/>
            <a:ext cx="2947038" cy="19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54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630AC-02A0-4861-ABA2-AB192079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Remote Control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843A0-D142-422A-86F0-8D775D7E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6" y="1459075"/>
            <a:ext cx="6188121" cy="4581148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VNC</a:t>
            </a:r>
          </a:p>
          <a:p>
            <a:pPr lvl="1"/>
            <a:r>
              <a:rPr lang="en-US" altLang="ko-KR" sz="2400" dirty="0"/>
              <a:t>VNC</a:t>
            </a:r>
            <a:r>
              <a:rPr lang="ko-KR" altLang="en-US" sz="2400" dirty="0"/>
              <a:t> </a:t>
            </a:r>
            <a:r>
              <a:rPr lang="en-US" altLang="ko-KR" sz="2400" dirty="0"/>
              <a:t>Viewer </a:t>
            </a:r>
            <a:r>
              <a:rPr lang="ko-KR" altLang="en-US" sz="2400" dirty="0"/>
              <a:t>설치 </a:t>
            </a:r>
            <a:endParaRPr lang="en-US" altLang="ko-KR" sz="2400" dirty="0"/>
          </a:p>
          <a:p>
            <a:pPr lvl="2"/>
            <a:r>
              <a:rPr lang="en-US" sz="1800" dirty="0">
                <a:hlinkClick r:id="rId2"/>
              </a:rPr>
              <a:t>https://www.realvnc.com/en/connect/download/viewer/</a:t>
            </a:r>
            <a:endParaRPr lang="en-US" sz="1800" dirty="0"/>
          </a:p>
          <a:p>
            <a:pPr lvl="1"/>
            <a:endParaRPr lang="en-US" altLang="ko-KR" sz="2400" dirty="0"/>
          </a:p>
          <a:p>
            <a:pPr marL="457188" lvl="1" indent="0">
              <a:buNone/>
            </a:pPr>
            <a:endParaRPr lang="en-US" altLang="ko-KR" sz="2400" dirty="0"/>
          </a:p>
          <a:p>
            <a:pPr lvl="1"/>
            <a:r>
              <a:rPr lang="ko-KR" altLang="en-US" sz="2400" dirty="0"/>
              <a:t>이전에 고정한 한 </a:t>
            </a:r>
            <a:r>
              <a:rPr lang="en-US" altLang="ko-KR" sz="2400" dirty="0"/>
              <a:t>RBP</a:t>
            </a:r>
            <a:r>
              <a:rPr lang="ko-KR" altLang="en-US" sz="2400" dirty="0"/>
              <a:t>의 </a:t>
            </a:r>
            <a:r>
              <a:rPr lang="en-US" altLang="ko-KR" sz="2400" dirty="0"/>
              <a:t>IP </a:t>
            </a:r>
            <a:r>
              <a:rPr lang="ko-KR" altLang="en-US" sz="2400" dirty="0"/>
              <a:t>주소 입력</a:t>
            </a:r>
            <a:r>
              <a:rPr lang="en-US" altLang="ko-KR" sz="2400" dirty="0"/>
              <a:t>!</a:t>
            </a:r>
          </a:p>
          <a:p>
            <a:endParaRPr lang="ko-KR" altLang="en-US" sz="3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8BBCBF-C978-49AA-A07B-48915C5D14C5}"/>
              </a:ext>
            </a:extLst>
          </p:cNvPr>
          <p:cNvGrpSpPr/>
          <p:nvPr/>
        </p:nvGrpSpPr>
        <p:grpSpPr>
          <a:xfrm>
            <a:off x="7438567" y="1459075"/>
            <a:ext cx="3951207" cy="2831180"/>
            <a:chOff x="7210787" y="3322320"/>
            <a:chExt cx="3876313" cy="27775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AC054A-7FEE-489C-BCF9-DB86197BE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0787" y="3322320"/>
              <a:ext cx="3876313" cy="277751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CB4450-D19C-45C7-97BF-DA797897B47E}"/>
                </a:ext>
              </a:extLst>
            </p:cNvPr>
            <p:cNvSpPr/>
            <p:nvPr/>
          </p:nvSpPr>
          <p:spPr>
            <a:xfrm>
              <a:off x="7707571" y="3572617"/>
              <a:ext cx="377249" cy="138323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8989B9F-FD79-44BD-8B57-5BCD0AD4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171" y="3648182"/>
            <a:ext cx="3814990" cy="27126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CE4BDE-B1D5-4615-A0EA-1F154EC053FF}"/>
              </a:ext>
            </a:extLst>
          </p:cNvPr>
          <p:cNvSpPr/>
          <p:nvPr/>
        </p:nvSpPr>
        <p:spPr>
          <a:xfrm>
            <a:off x="9402218" y="5398925"/>
            <a:ext cx="455500" cy="143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0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58D94-2603-45C7-89ED-F932F023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F5CFB7-CECC-4C3E-906D-E931EC790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9" y="1443835"/>
            <a:ext cx="5690011" cy="45811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Username/password</a:t>
            </a:r>
            <a:r>
              <a:rPr lang="ko-KR" altLang="en-US" dirty="0"/>
              <a:t> 입력 </a:t>
            </a:r>
            <a:endParaRPr lang="en-US" altLang="ko-KR" dirty="0"/>
          </a:p>
          <a:p>
            <a:pPr lvl="1"/>
            <a:r>
              <a:rPr lang="ko-KR" altLang="en-US" dirty="0" err="1"/>
              <a:t>라즈베리파이</a:t>
            </a:r>
            <a:r>
              <a:rPr lang="ko-KR" altLang="en-US" dirty="0"/>
              <a:t> 기본 계정 설정 </a:t>
            </a:r>
            <a:endParaRPr lang="en-US" altLang="ko-KR" dirty="0"/>
          </a:p>
          <a:p>
            <a:pPr lvl="2"/>
            <a:r>
              <a:rPr lang="en-US" altLang="ko-KR" dirty="0"/>
              <a:t>USERNAME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pi </a:t>
            </a:r>
          </a:p>
          <a:p>
            <a:pPr lvl="2"/>
            <a:r>
              <a:rPr lang="en-US" altLang="ko-KR" dirty="0"/>
              <a:t>PW : raspberry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ko-KR" altLang="en-US" dirty="0"/>
              <a:t>접속 완료</a:t>
            </a:r>
            <a:r>
              <a:rPr lang="en-US" altLang="ko-KR" dirty="0"/>
              <a:t>!</a:t>
            </a:r>
          </a:p>
          <a:p>
            <a:pPr lvl="1"/>
            <a:r>
              <a:rPr lang="en-US" dirty="0"/>
              <a:t>GUI </a:t>
            </a:r>
            <a:r>
              <a:rPr lang="ko-KR" altLang="en-US" dirty="0"/>
              <a:t>를 통해 </a:t>
            </a:r>
            <a:r>
              <a:rPr lang="en-US" altLang="ko-KR" dirty="0" err="1"/>
              <a:t>wifi</a:t>
            </a:r>
            <a:r>
              <a:rPr lang="en-US" altLang="ko-KR" dirty="0"/>
              <a:t> / </a:t>
            </a:r>
            <a:r>
              <a:rPr lang="ko-KR" altLang="en-US" dirty="0"/>
              <a:t>기타 등 설정</a:t>
            </a:r>
            <a:endParaRPr lang="en-US" altLang="ko-KR" dirty="0"/>
          </a:p>
          <a:p>
            <a:pPr lvl="1"/>
            <a:r>
              <a:rPr lang="ko-KR" altLang="en-US" dirty="0"/>
              <a:t>지역 설정 </a:t>
            </a:r>
            <a:r>
              <a:rPr lang="en-US" altLang="ko-KR" dirty="0"/>
              <a:t>/ </a:t>
            </a:r>
            <a:r>
              <a:rPr lang="ko-KR" altLang="en-US" dirty="0"/>
              <a:t>언어 설정은 </a:t>
            </a:r>
            <a:r>
              <a:rPr lang="en-US" altLang="ko-KR" dirty="0"/>
              <a:t>default </a:t>
            </a:r>
            <a:r>
              <a:rPr lang="ko-KR" altLang="en-US" dirty="0"/>
              <a:t>로 두되 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(US Keyboard /US English)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dirty="0"/>
              <a:t>비밀번호는  설정 할거면 잊어버리지 않기</a:t>
            </a:r>
            <a:endParaRPr lang="en-US" altLang="ko-KR" dirty="0"/>
          </a:p>
          <a:p>
            <a:pPr lvl="1"/>
            <a:r>
              <a:rPr lang="ko-KR" altLang="en-US" dirty="0"/>
              <a:t>소프트웨어 업데이트 </a:t>
            </a:r>
            <a:r>
              <a:rPr lang="en-US" altLang="ko-KR" dirty="0"/>
              <a:t>-&gt; </a:t>
            </a:r>
            <a:r>
              <a:rPr lang="ko-KR" altLang="en-US" dirty="0" err="1"/>
              <a:t>스킵</a:t>
            </a:r>
            <a:endParaRPr lang="en-US" altLang="ko-KR" dirty="0"/>
          </a:p>
          <a:p>
            <a:pPr lvl="1"/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4561DA-ED11-47BB-A4B7-46ACFCF1D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13" y="1377080"/>
            <a:ext cx="3731268" cy="2701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EB773F-DAE5-449B-8E1E-EDF8043A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73" y="4534871"/>
            <a:ext cx="2562428" cy="1758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8A625F-FA7C-4F66-AEA3-45A36007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191" y="4666473"/>
            <a:ext cx="2343504" cy="162698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99789A-D8B0-45B6-89D6-16D6B92D8F72}"/>
              </a:ext>
            </a:extLst>
          </p:cNvPr>
          <p:cNvSpPr/>
          <p:nvPr/>
        </p:nvSpPr>
        <p:spPr>
          <a:xfrm>
            <a:off x="9918249" y="5635145"/>
            <a:ext cx="1471522" cy="224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C01E2-661E-4AF2-B1F3-C33DAE8A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Remote Control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EF74F-D0A9-404B-8DE2-CCA46B121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30" y="1443835"/>
            <a:ext cx="10587548" cy="4581148"/>
          </a:xfrm>
        </p:spPr>
        <p:txBody>
          <a:bodyPr/>
          <a:lstStyle/>
          <a:p>
            <a:r>
              <a:rPr lang="ko-KR" altLang="en-US" dirty="0"/>
              <a:t>터미널 실행 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2DAC2-96BF-447C-8F23-7CD3B7F2F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49" y="1443835"/>
            <a:ext cx="3590738" cy="23036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9E9E66-2982-43F7-9375-51A1F77501EA}"/>
              </a:ext>
            </a:extLst>
          </p:cNvPr>
          <p:cNvSpPr/>
          <p:nvPr/>
        </p:nvSpPr>
        <p:spPr>
          <a:xfrm>
            <a:off x="7598160" y="1443836"/>
            <a:ext cx="775819" cy="348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E0792B-68DC-488F-87F8-36873126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9" y="3855737"/>
            <a:ext cx="3557778" cy="22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9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2F336-F4BF-4B32-8DD4-8E1DC919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30" y="527606"/>
            <a:ext cx="10587545" cy="61082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실습장비</a:t>
            </a:r>
            <a:r>
              <a:rPr lang="en-US" altLang="ko-KR" dirty="0"/>
              <a:t>: Raspberry 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DAB5E-75AB-406D-A403-CE6F39CAA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Raspberry Pi 3 B+</a:t>
            </a:r>
          </a:p>
          <a:p>
            <a:pPr lvl="1"/>
            <a:r>
              <a:rPr lang="en-US" altLang="ko-KR" dirty="0"/>
              <a:t>Broadcom BCM2837B0, Cortex-A53 (ARMv8) 64-bit SoC @ 1.4GHz</a:t>
            </a:r>
          </a:p>
          <a:p>
            <a:pPr lvl="1"/>
            <a:r>
              <a:rPr lang="en-US" altLang="ko-KR" dirty="0"/>
              <a:t>1GB LPDDR2 SDRAM</a:t>
            </a:r>
          </a:p>
          <a:p>
            <a:pPr lvl="1"/>
            <a:r>
              <a:rPr lang="en-US" altLang="ko-KR" dirty="0"/>
              <a:t>2.4GHz and 5GHz IEEE 802.11.b/g/n/ac wireless LAN, Bluetooth 4.2, BLE</a:t>
            </a:r>
          </a:p>
          <a:p>
            <a:pPr lvl="1"/>
            <a:r>
              <a:rPr lang="en-US" altLang="ko-KR" dirty="0"/>
              <a:t>Gigabit Ethernet over USB 2.0 (maximum throughput 300 Mbps)</a:t>
            </a:r>
          </a:p>
          <a:p>
            <a:pPr lvl="1"/>
            <a:r>
              <a:rPr lang="en-US" altLang="ko-KR" dirty="0"/>
              <a:t>Extended 40-pin GPIO header</a:t>
            </a:r>
          </a:p>
          <a:p>
            <a:pPr lvl="1"/>
            <a:r>
              <a:rPr lang="en-US" altLang="ko-KR" dirty="0"/>
              <a:t>Full-size HDMI</a:t>
            </a:r>
          </a:p>
          <a:p>
            <a:pPr lvl="1"/>
            <a:r>
              <a:rPr lang="en-US" altLang="ko-KR" dirty="0"/>
              <a:t>4 USB 2.0 ports</a:t>
            </a:r>
          </a:p>
          <a:p>
            <a:pPr lvl="1"/>
            <a:r>
              <a:rPr lang="en-US" altLang="ko-KR" dirty="0"/>
              <a:t>Micro SD port for loading your operating system and storing data</a:t>
            </a:r>
          </a:p>
          <a:p>
            <a:pPr lvl="1"/>
            <a:r>
              <a:rPr lang="en-US" altLang="ko-KR" dirty="0"/>
              <a:t>5V/2.5A DC power input</a:t>
            </a:r>
          </a:p>
          <a:p>
            <a:pPr lvl="1"/>
            <a:r>
              <a:rPr lang="en-US" altLang="ko-KR" dirty="0"/>
              <a:t>Power-over-Ethernet (PoE) support (requires separate PoE HAT)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ë¼ì¦ë² ë¦¬íì´3 b+ì ëí ì´ë¯¸ì§ ê²ìê²°ê³¼">
            <a:extLst>
              <a:ext uri="{FF2B5EF4-FFF2-40B4-BE49-F238E27FC236}">
                <a16:creationId xmlns:a16="http://schemas.microsoft.com/office/drawing/2014/main" id="{7BC14471-5809-46E7-BA54-BB101246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6" t="25672" r="10662" b="4537"/>
          <a:stretch/>
        </p:blipFill>
        <p:spPr bwMode="auto">
          <a:xfrm>
            <a:off x="8537138" y="3530813"/>
            <a:ext cx="3312512" cy="212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1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7D17-C198-42DC-AC79-65CDC61D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F8438-FAF6-4C00-A5BD-90D6CEE2E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환경 구축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7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BA4CF-9543-4706-AE90-6D9E7DBA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</a:t>
            </a:r>
            <a:r>
              <a:rPr lang="ko-KR" altLang="en-US" dirty="0"/>
              <a:t>개요</a:t>
            </a:r>
            <a:endParaRPr 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5BB2BE7E-D587-4D31-BB6F-F7B90FE726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093182"/>
              </p:ext>
            </p:extLst>
          </p:nvPr>
        </p:nvGraphicFramePr>
        <p:xfrm>
          <a:off x="802223" y="1443835"/>
          <a:ext cx="11070336" cy="114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mage result for raspberry pi png">
            <a:extLst>
              <a:ext uri="{FF2B5EF4-FFF2-40B4-BE49-F238E27FC236}">
                <a16:creationId xmlns:a16="http://schemas.microsoft.com/office/drawing/2014/main" id="{A9CD01C8-3B29-4B55-8653-5BD7B6349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504" y="4659640"/>
            <a:ext cx="1413890" cy="9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6C9A1AF-ED02-45E4-B44C-3B00D46039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8269" y="3987666"/>
            <a:ext cx="1614679" cy="858051"/>
          </a:xfrm>
          <a:prstGeom prst="bentConnector3">
            <a:avLst>
              <a:gd name="adj1" fmla="val 10449"/>
            </a:avLst>
          </a:prstGeom>
          <a:ln w="349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761635A-305E-4AC9-86DF-29BC7D8FB5D9}"/>
              </a:ext>
            </a:extLst>
          </p:cNvPr>
          <p:cNvCxnSpPr>
            <a:cxnSpLocks/>
          </p:cNvCxnSpPr>
          <p:nvPr/>
        </p:nvCxnSpPr>
        <p:spPr>
          <a:xfrm>
            <a:off x="5721395" y="4038652"/>
            <a:ext cx="1688674" cy="765885"/>
          </a:xfrm>
          <a:prstGeom prst="bentConnector3">
            <a:avLst>
              <a:gd name="adj1" fmla="val 19058"/>
            </a:avLst>
          </a:prstGeom>
          <a:ln w="349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091C13-CDDA-4823-85C4-D26E11EE3EAA}"/>
              </a:ext>
            </a:extLst>
          </p:cNvPr>
          <p:cNvSpPr txBox="1"/>
          <p:nvPr/>
        </p:nvSpPr>
        <p:spPr>
          <a:xfrm>
            <a:off x="6707396" y="4038652"/>
            <a:ext cx="14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192.168.0.y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1E2CA5-421E-4C11-AD67-686BEEC54FD1}"/>
              </a:ext>
            </a:extLst>
          </p:cNvPr>
          <p:cNvSpPr txBox="1"/>
          <p:nvPr/>
        </p:nvSpPr>
        <p:spPr>
          <a:xfrm>
            <a:off x="4878050" y="2920171"/>
            <a:ext cx="14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640466-80D3-4A68-BA38-E278D7CC812E}"/>
              </a:ext>
            </a:extLst>
          </p:cNvPr>
          <p:cNvSpPr txBox="1"/>
          <p:nvPr/>
        </p:nvSpPr>
        <p:spPr>
          <a:xfrm>
            <a:off x="2844300" y="4153281"/>
            <a:ext cx="141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192.168.0.x</a:t>
            </a:r>
          </a:p>
        </p:txBody>
      </p:sp>
      <p:pic>
        <p:nvPicPr>
          <p:cNvPr id="1030" name="Picture 6" descr="Image result for wired router png">
            <a:extLst>
              <a:ext uri="{FF2B5EF4-FFF2-40B4-BE49-F238E27FC236}">
                <a16:creationId xmlns:a16="http://schemas.microsoft.com/office/drawing/2014/main" id="{D1D05626-DD60-4CE3-AEC9-136D845A4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051" y="3279853"/>
            <a:ext cx="1413891" cy="8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aptop png">
            <a:extLst>
              <a:ext uri="{FF2B5EF4-FFF2-40B4-BE49-F238E27FC236}">
                <a16:creationId xmlns:a16="http://schemas.microsoft.com/office/drawing/2014/main" id="{21A409D6-7290-48BE-9858-2CA18E3A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52" y="4496373"/>
            <a:ext cx="2078187" cy="11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aspbian">
            <a:extLst>
              <a:ext uri="{FF2B5EF4-FFF2-40B4-BE49-F238E27FC236}">
                <a16:creationId xmlns:a16="http://schemas.microsoft.com/office/drawing/2014/main" id="{CDF9FDE9-03FA-4795-A02E-ADBF91B3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051" y="5648009"/>
            <a:ext cx="1112329" cy="93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AAF9BFF-150F-4FEE-9022-CA9044DA0A9A}"/>
              </a:ext>
            </a:extLst>
          </p:cNvPr>
          <p:cNvCxnSpPr>
            <a:cxnSpLocks/>
          </p:cNvCxnSpPr>
          <p:nvPr/>
        </p:nvCxnSpPr>
        <p:spPr>
          <a:xfrm flipH="1">
            <a:off x="4258191" y="5872712"/>
            <a:ext cx="3473784" cy="0"/>
          </a:xfrm>
          <a:prstGeom prst="straightConnector1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6" name="Picture 12" descr="Image result for vnc">
            <a:extLst>
              <a:ext uri="{FF2B5EF4-FFF2-40B4-BE49-F238E27FC236}">
                <a16:creationId xmlns:a16="http://schemas.microsoft.com/office/drawing/2014/main" id="{03CC80B6-8E6D-4ED0-8F42-F8A7E271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33" y="5395621"/>
            <a:ext cx="732099" cy="73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vnc raspberry pi">
            <a:extLst>
              <a:ext uri="{FF2B5EF4-FFF2-40B4-BE49-F238E27FC236}">
                <a16:creationId xmlns:a16="http://schemas.microsoft.com/office/drawing/2014/main" id="{0D03E182-E9EF-4681-A69D-991D4D59E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t="8090" r="9310" b="4225"/>
          <a:stretch/>
        </p:blipFill>
        <p:spPr bwMode="auto">
          <a:xfrm>
            <a:off x="7731974" y="5250061"/>
            <a:ext cx="1970826" cy="118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sh png">
            <a:extLst>
              <a:ext uri="{FF2B5EF4-FFF2-40B4-BE49-F238E27FC236}">
                <a16:creationId xmlns:a16="http://schemas.microsoft.com/office/drawing/2014/main" id="{3DCF7299-3567-4A81-BCFB-7A2F96CE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52" y="5945184"/>
            <a:ext cx="748936" cy="74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4358236-DE60-42A9-A639-193E3859D76B}"/>
              </a:ext>
            </a:extLst>
          </p:cNvPr>
          <p:cNvCxnSpPr>
            <a:cxnSpLocks/>
          </p:cNvCxnSpPr>
          <p:nvPr/>
        </p:nvCxnSpPr>
        <p:spPr>
          <a:xfrm flipH="1">
            <a:off x="4542971" y="6319652"/>
            <a:ext cx="2425681" cy="0"/>
          </a:xfrm>
          <a:prstGeom prst="straightConnector1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92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7D17-C198-42DC-AC79-65CDC61D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Raspbian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F8438-FAF6-4C00-A5BD-90D6CEE2E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 환경 구축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40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735EE-3928-47AA-9361-60278C09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Raspbian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2FF0E-12F7-4E08-969D-B76440933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29" y="1443835"/>
            <a:ext cx="7311572" cy="4581148"/>
          </a:xfrm>
        </p:spPr>
        <p:txBody>
          <a:bodyPr>
            <a:normAutofit/>
          </a:bodyPr>
          <a:lstStyle/>
          <a:p>
            <a:r>
              <a:rPr lang="en-US" dirty="0"/>
              <a:t> Operating System for Raspberry Pi Family</a:t>
            </a:r>
          </a:p>
          <a:p>
            <a:pPr lvl="1"/>
            <a:r>
              <a:rPr lang="en-US" dirty="0"/>
              <a:t>	Unix-like</a:t>
            </a:r>
          </a:p>
          <a:p>
            <a:pPr lvl="1"/>
            <a:r>
              <a:rPr lang="ko-KR" altLang="en-US" dirty="0"/>
              <a:t>   </a:t>
            </a:r>
            <a:r>
              <a:rPr lang="en-US" altLang="ko-KR" dirty="0"/>
              <a:t>Debian based</a:t>
            </a:r>
            <a:endParaRPr lang="en-US" dirty="0"/>
          </a:p>
          <a:p>
            <a:pPr lvl="1"/>
            <a:r>
              <a:rPr lang="en-US" dirty="0"/>
              <a:t>	Free and open-source software licenses (mainly GPL)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ko-KR" altLang="en-US" dirty="0"/>
              <a:t>아래 링크를 통해 다운로드 가능</a:t>
            </a:r>
            <a:endParaRPr lang="en-US" altLang="ko-KR" dirty="0"/>
          </a:p>
          <a:p>
            <a:pPr lvl="1"/>
            <a:r>
              <a:rPr lang="en-US" dirty="0"/>
              <a:t>Raspbian Stretch with desktop and recommended software</a:t>
            </a:r>
            <a:endParaRPr lang="en-US" altLang="ko-KR" dirty="0"/>
          </a:p>
          <a:p>
            <a:pPr lvl="1"/>
            <a:r>
              <a:rPr lang="en-US" u="sng" dirty="0">
                <a:hlinkClick r:id="rId2"/>
              </a:rPr>
              <a:t>https://www.raspberrypi.org/downloads/raspbian/</a:t>
            </a:r>
            <a:r>
              <a:rPr lang="en-US" dirty="0"/>
              <a:t> </a:t>
            </a:r>
          </a:p>
        </p:txBody>
      </p:sp>
      <p:pic>
        <p:nvPicPr>
          <p:cNvPr id="1028" name="Picture 4" descr="Raspberry-pi-3-raspbian-100656556-orig.png">
            <a:extLst>
              <a:ext uri="{FF2B5EF4-FFF2-40B4-BE49-F238E27FC236}">
                <a16:creationId xmlns:a16="http://schemas.microsoft.com/office/drawing/2014/main" id="{EF93B218-95D8-46EC-8BCB-7514E8DE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1443834"/>
            <a:ext cx="3741200" cy="234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2CB880-D632-492A-B4AD-5A8B7EC46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29" y="4334313"/>
            <a:ext cx="3913045" cy="21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3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2B02-41C4-5D44-B037-3B9589BD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환경 구축 </a:t>
            </a:r>
            <a:r>
              <a:rPr lang="en-US" altLang="ko-KR" dirty="0"/>
              <a:t>: Raspbian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C0E1C-1158-F64B-8C66-9B18086B5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29" y="1443835"/>
            <a:ext cx="5496971" cy="458114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Flash </a:t>
            </a:r>
            <a:endParaRPr lang="en-US" altLang="ko-KR" sz="5400" dirty="0"/>
          </a:p>
          <a:p>
            <a:pPr lvl="1"/>
            <a:r>
              <a:rPr lang="ko-KR" altLang="en-US" sz="1200" dirty="0"/>
              <a:t>라즈베리 파이는 따로 내장 플래시 메모리 등의 저장 장치 없이 </a:t>
            </a:r>
            <a:r>
              <a:rPr lang="en-US" altLang="ko-KR" sz="1200" dirty="0"/>
              <a:t>Micro</a:t>
            </a:r>
            <a:r>
              <a:rPr lang="ko-KR" altLang="en-US" sz="1200" dirty="0"/>
              <a:t> </a:t>
            </a:r>
            <a:r>
              <a:rPr lang="en-US" altLang="ko-KR" sz="1200" dirty="0"/>
              <a:t>SD </a:t>
            </a:r>
            <a:r>
              <a:rPr lang="ko-KR" altLang="en-US" sz="1200" dirty="0"/>
              <a:t>카드에 파일 시스템을 그대로 올려 사용함</a:t>
            </a:r>
            <a:endParaRPr lang="en-US" altLang="ko-KR" sz="1200" dirty="0"/>
          </a:p>
          <a:p>
            <a:pPr lvl="1"/>
            <a:r>
              <a:rPr lang="ko-KR" altLang="en-US" sz="1200" dirty="0"/>
              <a:t>운영체제와 파일 시스템이 포함된 이미지를 말 그대로 </a:t>
            </a:r>
            <a:r>
              <a:rPr lang="en-US" altLang="ko-KR" sz="1200" dirty="0"/>
              <a:t>Micro SD </a:t>
            </a:r>
            <a:r>
              <a:rPr lang="ko-KR" altLang="en-US" sz="1200" dirty="0"/>
              <a:t>카드에 </a:t>
            </a:r>
            <a:r>
              <a:rPr lang="ko-KR" altLang="en-US" sz="1200" dirty="0" err="1"/>
              <a:t>굽는것을</a:t>
            </a:r>
            <a:r>
              <a:rPr lang="ko-KR" altLang="en-US" sz="1200" dirty="0"/>
              <a:t> 의미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en-US" altLang="ko-KR" sz="2000" dirty="0"/>
              <a:t>win32diskimager</a:t>
            </a:r>
          </a:p>
          <a:p>
            <a:pPr lvl="1"/>
            <a:r>
              <a:rPr lang="en-US" altLang="ko-KR" sz="1050" dirty="0"/>
              <a:t>Sd</a:t>
            </a:r>
            <a:r>
              <a:rPr lang="ko-KR" altLang="en-US" sz="1050" dirty="0"/>
              <a:t>카드에 </a:t>
            </a:r>
            <a:r>
              <a:rPr lang="en-US" altLang="ko-KR" sz="1050" dirty="0"/>
              <a:t>image</a:t>
            </a:r>
            <a:r>
              <a:rPr lang="ko-KR" altLang="en-US" sz="1050" dirty="0"/>
              <a:t>를 </a:t>
            </a:r>
            <a:r>
              <a:rPr lang="en-US" altLang="ko-KR" sz="1050" dirty="0"/>
              <a:t>writing </a:t>
            </a:r>
            <a:r>
              <a:rPr lang="ko-KR" altLang="en-US" sz="1050" dirty="0"/>
              <a:t>하는 툴</a:t>
            </a:r>
            <a:endParaRPr lang="en-US" altLang="ko-KR" sz="1050" dirty="0"/>
          </a:p>
          <a:p>
            <a:pPr lvl="1"/>
            <a:r>
              <a:rPr lang="en-US" altLang="ko-KR" sz="1050" dirty="0">
                <a:hlinkClick r:id="rId2"/>
              </a:rPr>
              <a:t>https://sourceforge.net/projects/win32diskimager/</a:t>
            </a:r>
            <a:endParaRPr lang="en-US" altLang="ko-KR" sz="1050" dirty="0"/>
          </a:p>
          <a:p>
            <a:endParaRPr lang="en-US" altLang="ko-KR" sz="2000" dirty="0"/>
          </a:p>
          <a:p>
            <a:r>
              <a:rPr lang="en-US" altLang="ko-KR" sz="2000" dirty="0"/>
              <a:t>SD Memory Card Formatter</a:t>
            </a:r>
          </a:p>
          <a:p>
            <a:pPr lvl="1"/>
            <a:r>
              <a:rPr lang="en-US" altLang="ko-KR" sz="1050" dirty="0"/>
              <a:t>Sd</a:t>
            </a:r>
            <a:r>
              <a:rPr lang="ko-KR" altLang="en-US" sz="1050" dirty="0"/>
              <a:t>카드를 포맷하는 툴</a:t>
            </a:r>
            <a:endParaRPr lang="en-US" altLang="ko-KR" sz="1050" dirty="0"/>
          </a:p>
          <a:p>
            <a:pPr lvl="1"/>
            <a:r>
              <a:rPr lang="en-US" altLang="ko-KR" sz="1050" dirty="0">
                <a:hlinkClick r:id="rId3"/>
              </a:rPr>
              <a:t>https://www.sdcard.org/downloads/formatter/</a:t>
            </a:r>
            <a:endParaRPr lang="en-US" altLang="ko-KR" sz="1050" dirty="0"/>
          </a:p>
          <a:p>
            <a:pPr lvl="1"/>
            <a:endParaRPr lang="en-US" altLang="ko-KR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B895D1-6B01-498F-87EA-A1EF7EA6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952" y="1397341"/>
            <a:ext cx="3355611" cy="2337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591CCA-B1CB-4C6F-BDA9-1AE8E527F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952" y="3993324"/>
            <a:ext cx="2357024" cy="26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1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5A8BF-176D-45F6-B82F-F8456DEC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Raspbian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44D31A-B92D-4398-A916-D9CD519DE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카드를 </a:t>
            </a:r>
            <a:r>
              <a:rPr lang="en-US" altLang="ko-KR" dirty="0"/>
              <a:t>SD</a:t>
            </a:r>
            <a:r>
              <a:rPr lang="ko-KR" altLang="en-US" dirty="0"/>
              <a:t>카드 리더기와 결합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SD</a:t>
            </a:r>
            <a:r>
              <a:rPr lang="ko-KR" altLang="en-US" dirty="0"/>
              <a:t>카드 리더기 연결</a:t>
            </a:r>
            <a:endParaRPr lang="en-US" altLang="ko-KR" dirty="0"/>
          </a:p>
          <a:p>
            <a:pPr lvl="1"/>
            <a:r>
              <a:rPr lang="ko-KR" altLang="en-US" dirty="0"/>
              <a:t>드라이브 이름 확인 </a:t>
            </a:r>
            <a:r>
              <a:rPr lang="en-US" altLang="ko-KR" dirty="0"/>
              <a:t>(G </a:t>
            </a:r>
            <a:r>
              <a:rPr lang="ko-KR" altLang="en-US" dirty="0"/>
              <a:t>드라이브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723F0-2865-4107-92B4-973553D8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83" y="3898471"/>
            <a:ext cx="3314570" cy="2086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7F7927-9BF0-49E8-9DE6-B1B3A755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922" y="1206512"/>
            <a:ext cx="3083314" cy="231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31706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B4A6E754-2A16-4F51-B6B9-F490E1FD6A1A}" vid="{70DC9E96-0891-40C3-B012-BE2FB4E14D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190822_2차과제회의</Template>
  <TotalTime>328</TotalTime>
  <Words>877</Words>
  <Application>Microsoft Office PowerPoint</Application>
  <PresentationFormat>Widescreen</PresentationFormat>
  <Paragraphs>236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Britannic Bold</vt:lpstr>
      <vt:lpstr>Calibri</vt:lpstr>
      <vt:lpstr>Consolas</vt:lpstr>
      <vt:lpstr>Wingdings 2</vt:lpstr>
      <vt:lpstr>테마1</vt:lpstr>
      <vt:lpstr>시스템 프로그래밍 실습 -라즈베리 파이 개발환경 구축-</vt:lpstr>
      <vt:lpstr>실습장비 구성</vt:lpstr>
      <vt:lpstr>실습장비: Raspberry Pi</vt:lpstr>
      <vt:lpstr>개요</vt:lpstr>
      <vt:lpstr>실습 환경 구축 : 개요</vt:lpstr>
      <vt:lpstr>Raspbian</vt:lpstr>
      <vt:lpstr>실습 환경 구축 : Raspbian</vt:lpstr>
      <vt:lpstr>실습 환경 구축 : Raspbian</vt:lpstr>
      <vt:lpstr>Raspbian 설치</vt:lpstr>
      <vt:lpstr>실습 환경 구축 : Raspbian</vt:lpstr>
      <vt:lpstr>실습 환경 구축 : Raspbian</vt:lpstr>
      <vt:lpstr>실습 환경 구축 : Raspbian</vt:lpstr>
      <vt:lpstr>실습 환경 구축 : Raspbian</vt:lpstr>
      <vt:lpstr>실습 환경 구축 : Raspbian</vt:lpstr>
      <vt:lpstr>Local Network</vt:lpstr>
      <vt:lpstr>실습 환경 구축 : Local Network</vt:lpstr>
      <vt:lpstr>실습 환경 구축 : Local Network</vt:lpstr>
      <vt:lpstr>실습 환경 구축 : Local Network</vt:lpstr>
      <vt:lpstr>REMOTE CONTROL</vt:lpstr>
      <vt:lpstr>실습 환경 구축 : Remote Control</vt:lpstr>
      <vt:lpstr>실습 환경 구축 : Remote Control</vt:lpstr>
      <vt:lpstr>실습 환경 구축 : Remote Control</vt:lpstr>
      <vt:lpstr>실습 환경 구축 : Remote Control</vt:lpstr>
      <vt:lpstr>실습 환경 구축 : Remote Control</vt:lpstr>
      <vt:lpstr>PowerPoint Presentation</vt:lpstr>
      <vt:lpstr>실습 환경 구축 : Remote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프로그래밍 실습 -1주차: course overview-</dc:title>
  <dc:creator>park jiwoong</dc:creator>
  <cp:lastModifiedBy>Choi HongBeom</cp:lastModifiedBy>
  <cp:revision>261</cp:revision>
  <dcterms:created xsi:type="dcterms:W3CDTF">2019-08-23T07:51:00Z</dcterms:created>
  <dcterms:modified xsi:type="dcterms:W3CDTF">2020-04-14T02:17:48Z</dcterms:modified>
</cp:coreProperties>
</file>